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sldIdLst>
    <p:sldId id="256" r:id="rId3"/>
    <p:sldId id="265" r:id="rId4"/>
    <p:sldId id="268" r:id="rId5"/>
    <p:sldId id="266" r:id="rId6"/>
    <p:sldId id="267" r:id="rId7"/>
    <p:sldId id="269" r:id="rId8"/>
    <p:sldId id="270" r:id="rId9"/>
    <p:sldId id="279" r:id="rId10"/>
    <p:sldId id="280" r:id="rId11"/>
    <p:sldId id="271" r:id="rId12"/>
    <p:sldId id="281" r:id="rId13"/>
    <p:sldId id="277" r:id="rId14"/>
    <p:sldId id="278" r:id="rId15"/>
    <p:sldId id="272" r:id="rId16"/>
    <p:sldId id="273" r:id="rId17"/>
    <p:sldId id="274" r:id="rId18"/>
    <p:sldId id="275" r:id="rId19"/>
    <p:sldId id="276" r:id="rId20"/>
    <p:sldId id="262" r:id="rId21"/>
    <p:sldId id="257" r:id="rId22"/>
    <p:sldId id="264"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ienvenido" id="{E75E278A-FF0E-49A4-B170-79828D63BBAD}">
          <p14:sldIdLst>
            <p14:sldId id="256"/>
            <p14:sldId id="265"/>
            <p14:sldId id="268"/>
            <p14:sldId id="266"/>
            <p14:sldId id="267"/>
            <p14:sldId id="269"/>
            <p14:sldId id="270"/>
            <p14:sldId id="279"/>
            <p14:sldId id="280"/>
            <p14:sldId id="271"/>
            <p14:sldId id="281"/>
            <p14:sldId id="277"/>
            <p14:sldId id="278"/>
            <p14:sldId id="272"/>
            <p14:sldId id="273"/>
            <p14:sldId id="274"/>
            <p14:sldId id="275"/>
            <p14:sldId id="276"/>
          </p14:sldIdLst>
        </p14:section>
        <p14:section name="Diseñar, impresionar, trabajar en equipo" id="{B9B51309-D148-4332-87C2-07BE32FBCA3B}">
          <p14:sldIdLst>
            <p14:sldId id="262"/>
            <p14:sldId id="257"/>
            <p14:sldId id="264"/>
          </p14:sldIdLst>
        </p14:section>
        <p14:section name="Más información" id="{2CC34DB2-6590-42C0-AD4B-A04C6060184E}">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‹Nº›</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1</a:t>
            </a:fld>
            <a:endParaRPr lang="en-US" sz="1200" b="0" i="0">
              <a:latin typeface="Calibri"/>
              <a:ea typeface="+mn-ea"/>
              <a:cs typeface="+mn-cs"/>
            </a:endParaRPr>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algn="l" defTabSz="914400">
              <a:buNone/>
            </a:pPr>
            <a:r>
              <a:rPr lang="en-US" sz="1200" b="0" i="0">
                <a:solidFill>
                  <a:schemeClr val="tx1"/>
                </a:solidFill>
                <a:latin typeface="Calibri"/>
                <a:ea typeface="+mn-ea"/>
                <a:cs typeface="+mn-cs"/>
              </a:rPr>
              <a:t>En el </a:t>
            </a:r>
            <a:r>
              <a:rPr lang="en-US" sz="1200" b="0" i="0" baseline="0">
                <a:solidFill>
                  <a:schemeClr val="tx1"/>
                </a:solidFill>
                <a:latin typeface="Calibri"/>
                <a:ea typeface="+mn-ea"/>
                <a:cs typeface="+mn-cs"/>
              </a:rPr>
              <a:t>modo Presentación, haga clic en la flecha para acceder al Centro de introducción a PowerPoint.</a:t>
            </a:r>
          </a:p>
        </p:txBody>
      </p:sp>
      <p:sp>
        <p:nvSpPr>
          <p:cNvPr id="4" name="Slide Number Placeholder 3"/>
          <p:cNvSpPr>
            <a:spLocks noGrp="1"/>
          </p:cNvSpPr>
          <p:nvPr>
            <p:ph type="sldNum" sz="quarter" idx="10"/>
          </p:nvPr>
        </p:nvSpPr>
        <p:spPr/>
        <p:txBody>
          <a:bodyPr/>
          <a:lstStyle/>
          <a:p>
            <a:pPr algn="r" defTabSz="914400">
              <a:buNone/>
            </a:pPr>
            <a:fld id="{DF61EA0F-A667-4B49-8422-0062BC55E249}" type="slidenum">
              <a:rPr lang="en-US" sz="1200" b="0" i="0">
                <a:latin typeface="Calibri"/>
                <a:ea typeface="+mn-ea"/>
                <a:cs typeface="+mn-cs"/>
              </a:rPr>
              <a:t>22</a:t>
            </a:fld>
            <a:endParaRPr lang="en-US" sz="1200" b="0" i="0">
              <a:latin typeface="Calibri"/>
              <a:ea typeface="+mn-ea"/>
              <a:cs typeface="+mn-cs"/>
            </a:endParaRPr>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BEEBAAA-29B5-4AF5-BC5F-7E580C29002D}"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‹Nº›</a:t>
            </a:fld>
            <a:endParaRPr lang="en-US"/>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s-ES" smtClean="0"/>
              <a:t>Haga clic para modificar el estilo de texto del patrón</a:t>
            </a:r>
          </a:p>
          <a:p>
            <a:pPr marL="0" lvl="1" indent="0">
              <a:lnSpc>
                <a:spcPct val="150000"/>
              </a:lnSpc>
              <a:spcAft>
                <a:spcPts val="1200"/>
              </a:spcAft>
              <a:buNone/>
            </a:pPr>
            <a:r>
              <a:rPr lang="es-ES" smtClean="0"/>
              <a:t>Segundo nivel</a:t>
            </a:r>
          </a:p>
          <a:p>
            <a:pPr marL="0" lvl="2" indent="0">
              <a:lnSpc>
                <a:spcPct val="150000"/>
              </a:lnSpc>
              <a:spcAft>
                <a:spcPts val="1200"/>
              </a:spcAft>
              <a:buNone/>
            </a:pPr>
            <a:r>
              <a:rPr lang="es-ES" smtClean="0"/>
              <a:t>Tercer nivel</a:t>
            </a:r>
          </a:p>
          <a:p>
            <a:pPr marL="0" lvl="3" indent="0">
              <a:lnSpc>
                <a:spcPct val="150000"/>
              </a:lnSpc>
              <a:spcAft>
                <a:spcPts val="1200"/>
              </a:spcAft>
              <a:buNone/>
            </a:pPr>
            <a:r>
              <a:rPr lang="es-ES" smtClean="0"/>
              <a:t>Cuarto nivel</a:t>
            </a:r>
          </a:p>
          <a:p>
            <a:pPr marL="0" lvl="4" indent="0">
              <a:lnSpc>
                <a:spcPct val="150000"/>
              </a:lnSpc>
              <a:spcAft>
                <a:spcPts val="1200"/>
              </a:spcAft>
              <a:buNone/>
            </a:pPr>
            <a:r>
              <a:rPr lang="es-ES" smtClean="0"/>
              <a:t>Quinto nivel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s-ES" smtClean="0"/>
              <a:t>Haga clic para modificar el estilo de texto del patrón</a:t>
            </a:r>
          </a:p>
          <a:p>
            <a:pPr marL="0" lvl="1" indent="0">
              <a:lnSpc>
                <a:spcPct val="150000"/>
              </a:lnSpc>
              <a:spcAft>
                <a:spcPts val="1200"/>
              </a:spcAft>
              <a:buNone/>
            </a:pPr>
            <a:r>
              <a:rPr lang="es-ES" smtClean="0"/>
              <a:t>Segundo nivel</a:t>
            </a:r>
          </a:p>
          <a:p>
            <a:pPr marL="0" lvl="2" indent="0">
              <a:lnSpc>
                <a:spcPct val="150000"/>
              </a:lnSpc>
              <a:spcAft>
                <a:spcPts val="1200"/>
              </a:spcAft>
              <a:buNone/>
            </a:pPr>
            <a:r>
              <a:rPr lang="es-ES" smtClean="0"/>
              <a:t>Tercer nivel</a:t>
            </a:r>
          </a:p>
          <a:p>
            <a:pPr marL="0" lvl="3" indent="0">
              <a:lnSpc>
                <a:spcPct val="150000"/>
              </a:lnSpc>
              <a:spcAft>
                <a:spcPts val="1200"/>
              </a:spcAft>
              <a:buNone/>
            </a:pPr>
            <a:r>
              <a:rPr lang="es-ES" smtClean="0"/>
              <a:t>Cuarto nivel</a:t>
            </a:r>
          </a:p>
          <a:p>
            <a:pPr marL="0" lvl="4" indent="0">
              <a:lnSpc>
                <a:spcPct val="150000"/>
              </a:lnSpc>
              <a:spcAft>
                <a:spcPts val="1200"/>
              </a:spcAft>
              <a:buNone/>
            </a:pPr>
            <a:r>
              <a:rPr lang="es-ES" smtClean="0"/>
              <a:t>Quinto nivel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s-ES" smtClean="0"/>
              <a:t>Haga clic para modificar el estilo de texto del patrón</a:t>
            </a:r>
          </a:p>
          <a:p>
            <a:pPr marL="0" lvl="1" indent="0">
              <a:lnSpc>
                <a:spcPct val="150000"/>
              </a:lnSpc>
              <a:spcAft>
                <a:spcPts val="1200"/>
              </a:spcAft>
              <a:buNone/>
            </a:pPr>
            <a:r>
              <a:rPr lang="es-ES" smtClean="0"/>
              <a:t>Segundo nivel</a:t>
            </a:r>
          </a:p>
          <a:p>
            <a:pPr marL="0" lvl="2" indent="0">
              <a:lnSpc>
                <a:spcPct val="150000"/>
              </a:lnSpc>
              <a:spcAft>
                <a:spcPts val="1200"/>
              </a:spcAft>
              <a:buNone/>
            </a:pPr>
            <a:r>
              <a:rPr lang="es-ES" smtClean="0"/>
              <a:t>Tercer nivel</a:t>
            </a:r>
          </a:p>
          <a:p>
            <a:pPr marL="0" lvl="3" indent="0">
              <a:lnSpc>
                <a:spcPct val="150000"/>
              </a:lnSpc>
              <a:spcAft>
                <a:spcPts val="1200"/>
              </a:spcAft>
              <a:buNone/>
            </a:pPr>
            <a:r>
              <a:rPr lang="es-ES" smtClean="0"/>
              <a:t>Cuarto nivel</a:t>
            </a:r>
          </a:p>
          <a:p>
            <a:pPr marL="0" lvl="4" indent="0">
              <a:lnSpc>
                <a:spcPct val="150000"/>
              </a:lnSpc>
              <a:spcAft>
                <a:spcPts val="1200"/>
              </a:spcAft>
              <a:buNone/>
            </a:pPr>
            <a:r>
              <a:rPr lang="es-ES" smtClean="0"/>
              <a:t>Quinto nivel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s-ES" smtClean="0"/>
              <a:t>Haga clic para modificar el estilo de texto del patrón</a:t>
            </a:r>
          </a:p>
          <a:p>
            <a:pPr marL="0" lvl="1" indent="0">
              <a:lnSpc>
                <a:spcPct val="150000"/>
              </a:lnSpc>
              <a:spcAft>
                <a:spcPts val="1200"/>
              </a:spcAft>
              <a:buNone/>
            </a:pPr>
            <a:r>
              <a:rPr lang="es-ES" smtClean="0"/>
              <a:t>Segundo nivel</a:t>
            </a:r>
          </a:p>
          <a:p>
            <a:pPr marL="0" lvl="2" indent="0">
              <a:lnSpc>
                <a:spcPct val="150000"/>
              </a:lnSpc>
              <a:spcAft>
                <a:spcPts val="1200"/>
              </a:spcAft>
              <a:buNone/>
            </a:pPr>
            <a:r>
              <a:rPr lang="es-ES" smtClean="0"/>
              <a:t>Tercer nivel</a:t>
            </a:r>
          </a:p>
          <a:p>
            <a:pPr marL="0" lvl="3" indent="0">
              <a:lnSpc>
                <a:spcPct val="150000"/>
              </a:lnSpc>
              <a:spcAft>
                <a:spcPts val="1200"/>
              </a:spcAft>
              <a:buNone/>
            </a:pPr>
            <a:r>
              <a:rPr lang="es-ES" smtClean="0"/>
              <a:t>Cuarto nivel</a:t>
            </a:r>
          </a:p>
          <a:p>
            <a:pPr marL="0" lvl="4" indent="0">
              <a:lnSpc>
                <a:spcPct val="150000"/>
              </a:lnSpc>
              <a:spcAft>
                <a:spcPts val="1200"/>
              </a:spcAft>
              <a:buNone/>
            </a:pPr>
            <a:r>
              <a:rPr lang="es-ES" smtClean="0"/>
              <a:t>Quinto nivel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‹Nº›</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‹Nº›</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s-ES" smtClean="0"/>
              <a:t>Haga clic para modificar el estilo de texto del patrón</a:t>
            </a:r>
          </a:p>
          <a:p>
            <a:pPr marL="0" lvl="1" indent="0">
              <a:lnSpc>
                <a:spcPct val="150000"/>
              </a:lnSpc>
              <a:spcAft>
                <a:spcPts val="1200"/>
              </a:spcAft>
              <a:buNone/>
            </a:pPr>
            <a:r>
              <a:rPr lang="es-ES" smtClean="0"/>
              <a:t>Segundo nivel</a:t>
            </a:r>
          </a:p>
          <a:p>
            <a:pPr marL="0" lvl="2" indent="0">
              <a:lnSpc>
                <a:spcPct val="150000"/>
              </a:lnSpc>
              <a:spcAft>
                <a:spcPts val="1200"/>
              </a:spcAft>
              <a:buNone/>
            </a:pPr>
            <a:r>
              <a:rPr lang="es-ES" smtClean="0"/>
              <a:t>Tercer nivel</a:t>
            </a:r>
          </a:p>
          <a:p>
            <a:pPr marL="0" lvl="3" indent="0">
              <a:lnSpc>
                <a:spcPct val="150000"/>
              </a:lnSpc>
              <a:spcAft>
                <a:spcPts val="1200"/>
              </a:spcAft>
              <a:buNone/>
            </a:pPr>
            <a:r>
              <a:rPr lang="es-ES" smtClean="0"/>
              <a:t>Cuarto nivel</a:t>
            </a:r>
          </a:p>
          <a:p>
            <a:pPr marL="0" lvl="4" indent="0">
              <a:lnSpc>
                <a:spcPct val="150000"/>
              </a:lnSpc>
              <a:spcAft>
                <a:spcPts val="1200"/>
              </a:spcAft>
              <a:buNone/>
            </a:pPr>
            <a:r>
              <a:rPr lang="es-ES" smtClean="0"/>
              <a:t>Quinto nivel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EEBAAA-29B5-4AF5-BC5F-7E580C29002D}"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‹Nº›</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9/6/2017</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‹Nº›</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3082"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95836"/>
            <a:ext cx="12192000" cy="6696634"/>
          </a:xfrm>
        </p:spPr>
        <p:txBody>
          <a:bodyPr>
            <a:normAutofit/>
          </a:bodyPr>
          <a:lstStyle/>
          <a:p>
            <a:r>
              <a:rPr lang="es-ES" noProof="1"/>
              <a:t>Bienvenido a PowerPoint</a:t>
            </a:r>
          </a:p>
        </p:txBody>
      </p:sp>
      <p:sp>
        <p:nvSpPr>
          <p:cNvPr id="3" name="Subtítulo 2"/>
          <p:cNvSpPr>
            <a:spLocks noGrp="1"/>
          </p:cNvSpPr>
          <p:nvPr>
            <p:ph type="subTitle" idx="1"/>
          </p:nvPr>
        </p:nvSpPr>
        <p:spPr/>
        <p:txBody>
          <a:bodyPr vert="horz" lIns="91440" tIns="45720" rIns="91440" bIns="45720" rtlCol="0">
            <a:noAutofit/>
          </a:bodyPr>
          <a:lstStyle/>
          <a:p>
            <a:r>
              <a:rPr lang="es-ES" sz="2600" noProof="1"/>
              <a:t>Diseñe y ofrezca atractivas presentaciones fácilmente y con total confianza.</a:t>
            </a:r>
          </a:p>
        </p:txBody>
      </p:sp>
      <p:pic>
        <p:nvPicPr>
          <p:cNvPr id="2050" name="Picture 2" descr="VIRUS&lt;br /&gt;¿QUE ES UN VIRUS?&lt;br /&gt;Los virus son un reino de parásitos intracelulares obligatorios, de pequeño tamaño, d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717" y="1062319"/>
            <a:ext cx="7082116" cy="531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8032" y="245640"/>
            <a:ext cx="2393347" cy="369332"/>
          </a:xfrm>
          <a:prstGeom prst="rect">
            <a:avLst/>
          </a:prstGeom>
        </p:spPr>
        <p:txBody>
          <a:bodyPr wrap="none">
            <a:spAutoFit/>
          </a:bodyPr>
          <a:lstStyle/>
          <a:p>
            <a:pPr algn="ctr">
              <a:spcBef>
                <a:spcPct val="50000"/>
              </a:spcBef>
            </a:pPr>
            <a:r>
              <a:rPr lang="es-ES" altLang="es-CL" b="1" dirty="0">
                <a:solidFill>
                  <a:srgbClr val="CC0066"/>
                </a:solidFill>
                <a:effectLst>
                  <a:outerShdw blurRad="38100" dist="38100" dir="2700000" algn="tl">
                    <a:srgbClr val="C0C0C0"/>
                  </a:outerShdw>
                </a:effectLst>
              </a:rPr>
              <a:t>REPLICACION VIRAL</a:t>
            </a:r>
          </a:p>
        </p:txBody>
      </p:sp>
      <p:sp>
        <p:nvSpPr>
          <p:cNvPr id="3" name="Rectángulo 2"/>
          <p:cNvSpPr/>
          <p:nvPr/>
        </p:nvSpPr>
        <p:spPr>
          <a:xfrm>
            <a:off x="806707" y="775491"/>
            <a:ext cx="10085409" cy="369332"/>
          </a:xfrm>
          <a:prstGeom prst="rect">
            <a:avLst/>
          </a:prstGeom>
        </p:spPr>
        <p:txBody>
          <a:bodyPr wrap="square">
            <a:spAutoFit/>
          </a:bodyPr>
          <a:lstStyle/>
          <a:p>
            <a:pPr>
              <a:spcBef>
                <a:spcPct val="50000"/>
              </a:spcBef>
            </a:pPr>
            <a:r>
              <a:rPr lang="es-ES" altLang="es-CL" b="1" dirty="0"/>
              <a:t>La replicación viral ocurre en el interior de una célula </a:t>
            </a:r>
            <a:r>
              <a:rPr lang="es-ES" altLang="es-CL" b="1" dirty="0" smtClean="0"/>
              <a:t>huésped </a:t>
            </a:r>
            <a:r>
              <a:rPr lang="es-ES" altLang="es-CL" b="1" dirty="0"/>
              <a:t>viva susceptible.</a:t>
            </a:r>
          </a:p>
        </p:txBody>
      </p:sp>
      <p:sp>
        <p:nvSpPr>
          <p:cNvPr id="5" name="Rectángulo 4"/>
          <p:cNvSpPr/>
          <p:nvPr/>
        </p:nvSpPr>
        <p:spPr>
          <a:xfrm>
            <a:off x="645459" y="2170964"/>
            <a:ext cx="8498541" cy="2516073"/>
          </a:xfrm>
          <a:prstGeom prst="rect">
            <a:avLst/>
          </a:prstGeom>
        </p:spPr>
        <p:txBody>
          <a:bodyPr wrap="square">
            <a:spAutoFit/>
          </a:bodyPr>
          <a:lstStyle/>
          <a:p>
            <a:endParaRPr lang="es-CL" sz="1050" dirty="0">
              <a:solidFill>
                <a:srgbClr val="000000"/>
              </a:solidFill>
              <a:latin typeface="Times New Roman" panose="02020603050405020304" pitchFamily="18" charset="0"/>
            </a:endParaRPr>
          </a:p>
          <a:p>
            <a:endParaRPr lang="es-CL" sz="1050" dirty="0">
              <a:latin typeface="Times New Roman" panose="02020603050405020304" pitchFamily="18" charset="0"/>
            </a:endParaRPr>
          </a:p>
          <a:p>
            <a:r>
              <a:rPr lang="es-CL" sz="1050" dirty="0">
                <a:latin typeface="Times New Roman" panose="02020603050405020304" pitchFamily="18" charset="0"/>
              </a:rPr>
              <a:t> </a:t>
            </a:r>
          </a:p>
          <a:p>
            <a:r>
              <a:rPr lang="es-CL" b="1" dirty="0">
                <a:latin typeface="Times New Roman" panose="02020603050405020304" pitchFamily="18" charset="0"/>
              </a:rPr>
              <a:t>Adsorción del virus al receptor celular</a:t>
            </a:r>
            <a:endParaRPr lang="es-CL" dirty="0">
              <a:latin typeface="Times New Roman" panose="02020603050405020304" pitchFamily="18" charset="0"/>
            </a:endParaRPr>
          </a:p>
          <a:p>
            <a:r>
              <a:rPr lang="es-CL" dirty="0">
                <a:latin typeface="Times New Roman" panose="02020603050405020304" pitchFamily="18" charset="0"/>
              </a:rPr>
              <a:t>•</a:t>
            </a:r>
            <a:r>
              <a:rPr lang="es-CL" b="1" dirty="0">
                <a:latin typeface="Times New Roman" panose="02020603050405020304" pitchFamily="18" charset="0"/>
              </a:rPr>
              <a:t>Penetración del virus a la célula</a:t>
            </a:r>
            <a:endParaRPr lang="es-CL" dirty="0">
              <a:latin typeface="Times New Roman" panose="02020603050405020304" pitchFamily="18" charset="0"/>
            </a:endParaRPr>
          </a:p>
          <a:p>
            <a:r>
              <a:rPr lang="es-CL" dirty="0">
                <a:latin typeface="Times New Roman" panose="02020603050405020304" pitchFamily="18" charset="0"/>
              </a:rPr>
              <a:t>•</a:t>
            </a:r>
            <a:r>
              <a:rPr lang="es-CL" b="1" dirty="0" err="1">
                <a:latin typeface="Times New Roman" panose="02020603050405020304" pitchFamily="18" charset="0"/>
              </a:rPr>
              <a:t>Decapsidaciónó</a:t>
            </a:r>
            <a:r>
              <a:rPr lang="es-CL" b="1" dirty="0">
                <a:latin typeface="Times New Roman" panose="02020603050405020304" pitchFamily="18" charset="0"/>
              </a:rPr>
              <a:t> desnudamiento</a:t>
            </a:r>
            <a:endParaRPr lang="es-CL" dirty="0">
              <a:latin typeface="Times New Roman" panose="02020603050405020304" pitchFamily="18" charset="0"/>
            </a:endParaRPr>
          </a:p>
          <a:p>
            <a:r>
              <a:rPr lang="es-CL" dirty="0">
                <a:latin typeface="Times New Roman" panose="02020603050405020304" pitchFamily="18" charset="0"/>
              </a:rPr>
              <a:t>•</a:t>
            </a:r>
            <a:r>
              <a:rPr lang="es-CL" b="1" dirty="0">
                <a:latin typeface="Times New Roman" panose="02020603050405020304" pitchFamily="18" charset="0"/>
              </a:rPr>
              <a:t>Replicación del genoma viral</a:t>
            </a:r>
            <a:endParaRPr lang="es-CL" dirty="0">
              <a:latin typeface="Times New Roman" panose="02020603050405020304" pitchFamily="18" charset="0"/>
            </a:endParaRPr>
          </a:p>
          <a:p>
            <a:r>
              <a:rPr lang="es-CL" dirty="0">
                <a:latin typeface="Times New Roman" panose="02020603050405020304" pitchFamily="18" charset="0"/>
              </a:rPr>
              <a:t>•</a:t>
            </a:r>
            <a:r>
              <a:rPr lang="es-CL" b="1" dirty="0">
                <a:latin typeface="Times New Roman" panose="02020603050405020304" pitchFamily="18" charset="0"/>
              </a:rPr>
              <a:t>Síntesis de proteínas virales</a:t>
            </a:r>
            <a:endParaRPr lang="es-CL" dirty="0">
              <a:latin typeface="Times New Roman" panose="02020603050405020304" pitchFamily="18" charset="0"/>
            </a:endParaRPr>
          </a:p>
          <a:p>
            <a:r>
              <a:rPr lang="es-CL" dirty="0">
                <a:latin typeface="Times New Roman" panose="02020603050405020304" pitchFamily="18" charset="0"/>
              </a:rPr>
              <a:t>•</a:t>
            </a:r>
            <a:r>
              <a:rPr lang="es-CL" b="1" dirty="0">
                <a:latin typeface="Times New Roman" panose="02020603050405020304" pitchFamily="18" charset="0"/>
              </a:rPr>
              <a:t>Ensamblaje</a:t>
            </a:r>
            <a:endParaRPr lang="es-CL" dirty="0">
              <a:latin typeface="Times New Roman" panose="02020603050405020304" pitchFamily="18" charset="0"/>
            </a:endParaRPr>
          </a:p>
          <a:p>
            <a:r>
              <a:rPr lang="es-CL" dirty="0">
                <a:latin typeface="Times New Roman" panose="02020603050405020304" pitchFamily="18" charset="0"/>
              </a:rPr>
              <a:t>•</a:t>
            </a:r>
            <a:r>
              <a:rPr lang="es-CL" b="1" dirty="0">
                <a:latin typeface="Times New Roman" panose="02020603050405020304" pitchFamily="18" charset="0"/>
              </a:rPr>
              <a:t>Maduración y salida de la célula</a:t>
            </a:r>
            <a:endParaRPr lang="es-CL" dirty="0">
              <a:latin typeface="Times New Roman" panose="02020603050405020304" pitchFamily="18" charset="0"/>
            </a:endParaRPr>
          </a:p>
        </p:txBody>
      </p:sp>
      <p:pic>
        <p:nvPicPr>
          <p:cNvPr id="1126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411" y="1144823"/>
            <a:ext cx="4867836"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85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427202"/>
            <a:ext cx="6096000" cy="1754326"/>
          </a:xfrm>
          <a:prstGeom prst="rect">
            <a:avLst/>
          </a:prstGeom>
        </p:spPr>
        <p:txBody>
          <a:bodyPr>
            <a:spAutoFit/>
          </a:bodyPr>
          <a:lstStyle/>
          <a:p>
            <a:r>
              <a:rPr lang="es-CL" dirty="0"/>
              <a:t>Adsorción del virus a la célula • Unión del anti-receptor viral, glicoproteína de envoltura (espículas) </a:t>
            </a:r>
            <a:r>
              <a:rPr lang="es-CL" dirty="0" err="1"/>
              <a:t>ó</a:t>
            </a:r>
            <a:r>
              <a:rPr lang="es-CL" dirty="0"/>
              <a:t> de la cápside con el receptor celular • Independiente de la temperatura • No requiere energía • Específico. • Los Receptores celulares: son glicoproteínas con diferentes funciones celulares.</a:t>
            </a:r>
          </a:p>
        </p:txBody>
      </p:sp>
      <p:sp>
        <p:nvSpPr>
          <p:cNvPr id="3" name="Rectángulo 2"/>
          <p:cNvSpPr/>
          <p:nvPr/>
        </p:nvSpPr>
        <p:spPr>
          <a:xfrm>
            <a:off x="6096000" y="427202"/>
            <a:ext cx="5791200" cy="1477328"/>
          </a:xfrm>
          <a:prstGeom prst="rect">
            <a:avLst/>
          </a:prstGeom>
        </p:spPr>
        <p:txBody>
          <a:bodyPr wrap="square">
            <a:spAutoFit/>
          </a:bodyPr>
          <a:lstStyle/>
          <a:p>
            <a:r>
              <a:rPr lang="es-CL" dirty="0"/>
              <a:t>Penetración del virus a la célula • Dependiente de energía celular • Dos mecanismos: a) Endocitosis mediada por receptores Virus desnudos Virus envueltos b) Fusión de membrana celular con la envoltura viral Virus envueltos</a:t>
            </a:r>
          </a:p>
        </p:txBody>
      </p:sp>
      <p:sp>
        <p:nvSpPr>
          <p:cNvPr id="4" name="Rectángulo 3"/>
          <p:cNvSpPr/>
          <p:nvPr/>
        </p:nvSpPr>
        <p:spPr>
          <a:xfrm>
            <a:off x="0" y="2485963"/>
            <a:ext cx="6096000" cy="2585323"/>
          </a:xfrm>
          <a:prstGeom prst="rect">
            <a:avLst/>
          </a:prstGeom>
        </p:spPr>
        <p:txBody>
          <a:bodyPr>
            <a:spAutoFit/>
          </a:bodyPr>
          <a:lstStyle/>
          <a:p>
            <a:r>
              <a:rPr lang="es-CL" dirty="0" err="1"/>
              <a:t>Sintesis</a:t>
            </a:r>
            <a:r>
              <a:rPr lang="es-CL" dirty="0"/>
              <a:t> de </a:t>
            </a:r>
            <a:r>
              <a:rPr lang="es-CL" dirty="0" err="1"/>
              <a:t>proteinas</a:t>
            </a:r>
            <a:r>
              <a:rPr lang="es-CL" dirty="0"/>
              <a:t> virales • Para la </a:t>
            </a:r>
            <a:r>
              <a:rPr lang="es-CL" dirty="0" err="1"/>
              <a:t>replicacion</a:t>
            </a:r>
            <a:r>
              <a:rPr lang="es-CL" dirty="0"/>
              <a:t> del genoma el virus necesita presentar a la </a:t>
            </a:r>
            <a:r>
              <a:rPr lang="es-CL" dirty="0" err="1"/>
              <a:t>celula</a:t>
            </a:r>
            <a:r>
              <a:rPr lang="es-CL" dirty="0"/>
              <a:t> ARN m que puedan ser reconocidos y traducidos a </a:t>
            </a:r>
            <a:r>
              <a:rPr lang="es-CL" dirty="0" err="1"/>
              <a:t>proteinas</a:t>
            </a:r>
            <a:r>
              <a:rPr lang="es-CL" dirty="0"/>
              <a:t>. De acuerdo al tipo de genoma • ADN doble cadena: el genoma va al </a:t>
            </a:r>
            <a:r>
              <a:rPr lang="es-CL" dirty="0" err="1"/>
              <a:t>nucleo;trascrip</a:t>
            </a:r>
            <a:r>
              <a:rPr lang="es-CL" dirty="0"/>
              <a:t> tasa </a:t>
            </a:r>
            <a:r>
              <a:rPr lang="es-CL" dirty="0" err="1"/>
              <a:t>celu</a:t>
            </a:r>
            <a:r>
              <a:rPr lang="es-CL" dirty="0"/>
              <a:t> lar • ARN simple cadena de polaridad +: su genoma sirve directamente como ARN mensajero. No, en retrovirus • ARN simple cadena debe llevar en el </a:t>
            </a:r>
            <a:r>
              <a:rPr lang="es-CL" dirty="0" err="1"/>
              <a:t>virion</a:t>
            </a:r>
            <a:r>
              <a:rPr lang="es-CL" dirty="0"/>
              <a:t> su transcriptasa para sintetizar su ARN m</a:t>
            </a:r>
          </a:p>
        </p:txBody>
      </p:sp>
      <p:sp>
        <p:nvSpPr>
          <p:cNvPr id="5" name="Rectángulo 4"/>
          <p:cNvSpPr/>
          <p:nvPr/>
        </p:nvSpPr>
        <p:spPr>
          <a:xfrm>
            <a:off x="6091518" y="2485963"/>
            <a:ext cx="5688106" cy="646331"/>
          </a:xfrm>
          <a:prstGeom prst="rect">
            <a:avLst/>
          </a:prstGeom>
        </p:spPr>
        <p:txBody>
          <a:bodyPr wrap="square">
            <a:spAutoFit/>
          </a:bodyPr>
          <a:lstStyle/>
          <a:p>
            <a:r>
              <a:rPr lang="es-CL" dirty="0"/>
              <a:t>Salida del virus de la célula • </a:t>
            </a:r>
            <a:r>
              <a:rPr lang="es-CL" dirty="0" err="1"/>
              <a:t>Brotación</a:t>
            </a:r>
            <a:r>
              <a:rPr lang="es-CL" dirty="0"/>
              <a:t> Virus Envueltos • Lisis celular Virus desnudos</a:t>
            </a:r>
          </a:p>
        </p:txBody>
      </p:sp>
    </p:spTree>
    <p:extLst>
      <p:ext uri="{BB962C8B-B14F-4D97-AF65-F5344CB8AC3E}">
        <p14:creationId xmlns:p14="http://schemas.microsoft.com/office/powerpoint/2010/main" val="2810413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ICLO LITICO&lt;br /&gt;Se denomina así porque la célula infectada muere por rotura al liberarse las nuevas copias virales. 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634" y="628930"/>
            <a:ext cx="8853954" cy="622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61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ICLO LISOGENICO &lt;br /&gt;Las dos primeras fases de este ciclo son iguales a las descritas en el ciclo anterior. En la fase 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623" y="1059235"/>
            <a:ext cx="10125635" cy="550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7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1006" y="245640"/>
            <a:ext cx="3536224" cy="369332"/>
          </a:xfrm>
          <a:prstGeom prst="rect">
            <a:avLst/>
          </a:prstGeom>
        </p:spPr>
        <p:txBody>
          <a:bodyPr wrap="none">
            <a:spAutoFit/>
          </a:bodyPr>
          <a:lstStyle/>
          <a:p>
            <a:pPr>
              <a:spcBef>
                <a:spcPct val="50000"/>
              </a:spcBef>
            </a:pPr>
            <a:r>
              <a:rPr lang="es-ES_tradnl" altLang="es-CL" b="1" dirty="0">
                <a:solidFill>
                  <a:srgbClr val="CC0066"/>
                </a:solidFill>
                <a:latin typeface="Times New Roman" panose="02020603050405020304" pitchFamily="18" charset="0"/>
              </a:rPr>
              <a:t>Ciclo replicativo de los Retrovirus</a:t>
            </a:r>
          </a:p>
        </p:txBody>
      </p:sp>
      <p:pic>
        <p:nvPicPr>
          <p:cNvPr id="3" name="Picture 3" descr="hivlif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777" y="614972"/>
            <a:ext cx="7100048" cy="4073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64459" y="4867451"/>
            <a:ext cx="11784106" cy="1477328"/>
          </a:xfrm>
          <a:prstGeom prst="rect">
            <a:avLst/>
          </a:prstGeom>
        </p:spPr>
        <p:txBody>
          <a:bodyPr wrap="square">
            <a:spAutoFit/>
          </a:bodyPr>
          <a:lstStyle/>
          <a:p>
            <a:r>
              <a:rPr lang="es-ES" altLang="es-CL" b="1" dirty="0"/>
              <a:t>La replicación puede producirse en el núcleo o en el citoplasma de la célula, dependiendo del ácido nucleico que posean. </a:t>
            </a:r>
          </a:p>
          <a:p>
            <a:r>
              <a:rPr lang="es-ES" altLang="es-CL" b="1" dirty="0"/>
              <a:t>	Los virus que contienen ARN se replican en el citoplasma</a:t>
            </a:r>
          </a:p>
          <a:p>
            <a:r>
              <a:rPr lang="es-ES" altLang="es-CL" b="1" dirty="0"/>
              <a:t>	Los virus que contienen ADN se replican en el núcleo</a:t>
            </a:r>
          </a:p>
          <a:p>
            <a:r>
              <a:rPr lang="es-ES" altLang="es-CL" b="1" dirty="0" smtClean="0"/>
              <a:t>Hay </a:t>
            </a:r>
            <a:r>
              <a:rPr lang="es-ES" altLang="es-CL" b="1" u="sng" dirty="0"/>
              <a:t>excepciones, </a:t>
            </a:r>
            <a:r>
              <a:rPr lang="es-ES" altLang="es-CL" b="1" dirty="0"/>
              <a:t>por ejemplo: virus de la viruela (ADN) en el citoplasma, virus VIH (ARN) en el núcleo, etc.</a:t>
            </a:r>
          </a:p>
        </p:txBody>
      </p:sp>
    </p:spTree>
    <p:extLst>
      <p:ext uri="{BB962C8B-B14F-4D97-AF65-F5344CB8AC3E}">
        <p14:creationId xmlns:p14="http://schemas.microsoft.com/office/powerpoint/2010/main" val="148937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NFERMEDADES PRODUCIDAS POR VIRUS&lt;br /&gt;SIDA&lt;br /&gt;El sida es  una enfermedad que afecta a los humanos infectados por el VI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5" y="188259"/>
            <a:ext cx="10448365" cy="616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87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H&lt;br /&gt;El virus de la inmunodeficiencia humana (VIH) es un lentivirus (de la familia Retroviridae) El virión es esfér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28" y="242049"/>
            <a:ext cx="10824883" cy="607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76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FERMEDADES PRODUCIDAS POR VIRUS&lt;br /&gt;GRIPE&lt;br /&gt;La gripe, gripa o influenza es una enfermedad infecciosa de aves y mamí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70" y="712694"/>
            <a:ext cx="5849471" cy="52006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NFLUENZA TIPO A&lt;br /&gt;Influenza virus A es un género de la familia de virus llamada Orthomyxoviridae en la clasificación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941" y="1035424"/>
            <a:ext cx="5795683" cy="453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008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ENFERMEDADES CAUSADAS POR VIRUS &lt;br /&gt;FIEBRES HEMORRAGICAS VIRALES&lt;br /&gt;Algunos de los agentes VHF causan enfermedades r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0954"/>
            <a:ext cx="5190565" cy="426271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ÉBOLA&lt;br /&gt;El virus Ébola es el nombre de un virus de la familia Filoviridae y género Filovirus, situacióntaxonómica que 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900955"/>
            <a:ext cx="6212541" cy="426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3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noProof="1"/>
              <a:t>Diseñar</a:t>
            </a:r>
          </a:p>
        </p:txBody>
      </p:sp>
      <p:sp>
        <p:nvSpPr>
          <p:cNvPr id="3" name="Marcador de posición de contenido 2"/>
          <p:cNvSpPr>
            <a:spLocks noGrp="1"/>
          </p:cNvSpPr>
          <p:nvPr>
            <p:ph idx="1"/>
          </p:nvPr>
        </p:nvSpPr>
        <p:spPr>
          <a:xfrm>
            <a:off x="838200" y="1825623"/>
            <a:ext cx="4876800" cy="4680000"/>
          </a:xfrm>
        </p:spPr>
        <p:txBody>
          <a:bodyPr>
            <a:normAutofit fontScale="25000" lnSpcReduction="20000"/>
          </a:bodyPr>
          <a:lstStyle/>
          <a:p>
            <a:pPr>
              <a:lnSpc>
                <a:spcPct val="170000"/>
              </a:lnSpc>
            </a:pPr>
            <a:r>
              <a:rPr lang="es-ES" sz="6400" noProof="1"/>
              <a:t>Desde el principio, usted tendrá acceso a atractivos temas panorámicos que podrá cambiar fácilmente para adecuarlos a su estilo.  Todos los temas incorporan diversas variantes de color que puede mezclar y combinar.</a:t>
            </a:r>
          </a:p>
          <a:p>
            <a:pPr>
              <a:lnSpc>
                <a:spcPct val="170000"/>
              </a:lnSpc>
            </a:pPr>
            <a:r>
              <a:rPr lang="es-ES" sz="6400" noProof="1"/>
              <a:t>Nuevas funciones como Combinar formas y un cuentagotas de coincidencia de colores abren todo un mundo de nuevas posibilidades para sus diseños.</a:t>
            </a:r>
          </a:p>
          <a:p>
            <a:pPr>
              <a:lnSpc>
                <a:spcPct val="170000"/>
              </a:lnSpc>
            </a:pPr>
            <a:r>
              <a:rPr lang="es-ES" sz="6400" noProof="1"/>
              <a:t>Alinee sus diseños, fotos y diagramas perfectamente y en cuestión de segundos mediante guías de alineación y guías inteligentes.</a:t>
            </a:r>
          </a:p>
          <a:p>
            <a:pPr marL="0" indent="0" algn="l" defTabSz="914400">
              <a:lnSpc>
                <a:spcPct val="150000"/>
              </a:lnSpc>
              <a:spcBef>
                <a:spcPts val="0"/>
              </a:spcBef>
              <a:buNone/>
            </a:pPr>
            <a:endParaRPr lang="es-ES" noProof="1" smtClean="0"/>
          </a:p>
          <a:p>
            <a:pPr marL="0" indent="0" algn="l" defTabSz="914400">
              <a:lnSpc>
                <a:spcPct val="150000"/>
              </a:lnSpc>
              <a:spcBef>
                <a:spcPts val="0"/>
              </a:spcBef>
              <a:buNone/>
            </a:pPr>
            <a:endParaRPr lang="es-ES" noProof="1" smtClean="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536" y="4833206"/>
            <a:ext cx="2560320" cy="1440180"/>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0369" y="4833206"/>
            <a:ext cx="2560320" cy="1440180"/>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9537" y="1729203"/>
            <a:ext cx="5271152" cy="2965023"/>
          </a:xfrm>
          <a:prstGeom prst="rect">
            <a:avLst/>
          </a:prstGeom>
        </p:spPr>
      </p:pic>
    </p:spTree>
    <p:extLst>
      <p:ext uri="{BB962C8B-B14F-4D97-AF65-F5344CB8AC3E}">
        <p14:creationId xmlns:p14="http://schemas.microsoft.com/office/powerpoint/2010/main" val="209073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0744200" cy="1228436"/>
          </a:xfrm>
        </p:spPr>
        <p:txBody>
          <a:bodyPr/>
          <a:lstStyle/>
          <a:p>
            <a:r>
              <a:rPr lang="es-CL" dirty="0" smtClean="0"/>
              <a:t>Virus</a:t>
            </a:r>
            <a:endParaRPr lang="es-CL" dirty="0"/>
          </a:p>
        </p:txBody>
      </p:sp>
      <p:sp>
        <p:nvSpPr>
          <p:cNvPr id="3" name="Rectángulo 2"/>
          <p:cNvSpPr/>
          <p:nvPr/>
        </p:nvSpPr>
        <p:spPr>
          <a:xfrm>
            <a:off x="147918" y="1142219"/>
            <a:ext cx="9144000" cy="3797963"/>
          </a:xfrm>
          <a:prstGeom prst="rect">
            <a:avLst/>
          </a:prstGeom>
        </p:spPr>
        <p:txBody>
          <a:bodyPr wrap="square">
            <a:spAutoFit/>
          </a:bodyPr>
          <a:lstStyle/>
          <a:p>
            <a:pPr marL="342900" lvl="0" indent="-342900" fontAlgn="base">
              <a:spcBef>
                <a:spcPct val="20000"/>
              </a:spcBef>
              <a:spcAft>
                <a:spcPct val="0"/>
              </a:spcAft>
              <a:buClr>
                <a:srgbClr val="B2B2B2"/>
              </a:buClr>
              <a:buSzPct val="90000"/>
              <a:buFont typeface="Wingdings" panose="05000000000000000000" pitchFamily="2" charset="2"/>
              <a:buChar char="n"/>
            </a:pPr>
            <a:endParaRPr lang="es-ES_tradnl" altLang="es-CL" sz="2800" kern="0" dirty="0">
              <a:solidFill>
                <a:srgbClr val="000000"/>
              </a:solidFill>
              <a:latin typeface="Arial"/>
            </a:endParaRPr>
          </a:p>
          <a:p>
            <a:pPr marL="342900" lvl="0" indent="-342900" fontAlgn="base">
              <a:spcBef>
                <a:spcPct val="20000"/>
              </a:spcBef>
              <a:spcAft>
                <a:spcPct val="0"/>
              </a:spcAft>
              <a:buClr>
                <a:srgbClr val="B2B2B2"/>
              </a:buClr>
              <a:buSzPct val="90000"/>
              <a:buFont typeface="Wingdings" panose="05000000000000000000" pitchFamily="2" charset="2"/>
              <a:buChar char="n"/>
            </a:pPr>
            <a:r>
              <a:rPr lang="es-ES_tradnl" altLang="es-CL" sz="2800" kern="0" dirty="0" smtClean="0">
                <a:solidFill>
                  <a:srgbClr val="000000"/>
                </a:solidFill>
                <a:latin typeface="Arial"/>
              </a:rPr>
              <a:t>Son parásitos intracelulares obligados que utilizan metabolismo y reproducción del huésped.</a:t>
            </a:r>
          </a:p>
          <a:p>
            <a:pPr marL="342900" lvl="0" indent="-342900" fontAlgn="base">
              <a:spcBef>
                <a:spcPct val="20000"/>
              </a:spcBef>
              <a:spcAft>
                <a:spcPct val="0"/>
              </a:spcAft>
              <a:buClr>
                <a:srgbClr val="B2B2B2"/>
              </a:buClr>
              <a:buSzPct val="90000"/>
              <a:buFont typeface="Wingdings" panose="05000000000000000000" pitchFamily="2" charset="2"/>
              <a:buChar char="n"/>
            </a:pPr>
            <a:r>
              <a:rPr lang="es-ES_tradnl" altLang="es-CL" sz="2800" kern="0" dirty="0" smtClean="0">
                <a:solidFill>
                  <a:srgbClr val="000000"/>
                </a:solidFill>
                <a:latin typeface="Arial"/>
              </a:rPr>
              <a:t>Poseen </a:t>
            </a:r>
            <a:r>
              <a:rPr lang="es-ES_tradnl" altLang="es-CL" sz="2800" kern="0" dirty="0">
                <a:solidFill>
                  <a:srgbClr val="000000"/>
                </a:solidFill>
                <a:latin typeface="Arial"/>
              </a:rPr>
              <a:t>una sola hebra de ADN </a:t>
            </a:r>
            <a:r>
              <a:rPr lang="es-ES_tradnl" altLang="es-CL" sz="2800" kern="0" dirty="0" err="1">
                <a:solidFill>
                  <a:srgbClr val="000000"/>
                </a:solidFill>
                <a:latin typeface="Arial"/>
              </a:rPr>
              <a:t>ó</a:t>
            </a:r>
            <a:r>
              <a:rPr lang="es-ES_tradnl" altLang="es-CL" sz="2800" kern="0" dirty="0">
                <a:solidFill>
                  <a:srgbClr val="000000"/>
                </a:solidFill>
                <a:latin typeface="Arial"/>
              </a:rPr>
              <a:t> ARN y una envoltura proteica que rodea el ácido nucleico.</a:t>
            </a:r>
          </a:p>
          <a:p>
            <a:pPr marL="342900" lvl="0" indent="-342900" fontAlgn="base">
              <a:spcBef>
                <a:spcPct val="20000"/>
              </a:spcBef>
              <a:spcAft>
                <a:spcPct val="0"/>
              </a:spcAft>
              <a:buClr>
                <a:srgbClr val="B2B2B2"/>
              </a:buClr>
              <a:buSzPct val="90000"/>
              <a:buFont typeface="Wingdings" panose="05000000000000000000" pitchFamily="2" charset="2"/>
              <a:buChar char="n"/>
            </a:pPr>
            <a:r>
              <a:rPr lang="es-ES_tradnl" altLang="es-CL" sz="2800" kern="0" dirty="0">
                <a:solidFill>
                  <a:srgbClr val="000000"/>
                </a:solidFill>
                <a:latin typeface="Arial"/>
              </a:rPr>
              <a:t>Son metabólicamente inertes y carecen de maquinaría para generar energía o sintetizar moléculas.</a:t>
            </a:r>
          </a:p>
        </p:txBody>
      </p:sp>
      <p:sp>
        <p:nvSpPr>
          <p:cNvPr id="4" name="Rectángulo 3"/>
          <p:cNvSpPr/>
          <p:nvPr/>
        </p:nvSpPr>
        <p:spPr>
          <a:xfrm>
            <a:off x="-219636" y="4940182"/>
            <a:ext cx="9363635" cy="892552"/>
          </a:xfrm>
          <a:prstGeom prst="rect">
            <a:avLst/>
          </a:prstGeom>
        </p:spPr>
        <p:txBody>
          <a:bodyPr wrap="square">
            <a:spAutoFit/>
          </a:bodyPr>
          <a:lstStyle/>
          <a:p>
            <a:pPr marL="742950" lvl="1" indent="-285750" fontAlgn="base">
              <a:spcBef>
                <a:spcPct val="20000"/>
              </a:spcBef>
              <a:spcAft>
                <a:spcPct val="0"/>
              </a:spcAft>
              <a:buClr>
                <a:srgbClr val="CCCC99"/>
              </a:buClr>
              <a:buSzPct val="75000"/>
              <a:buFont typeface="Wingdings" panose="05000000000000000000" pitchFamily="2" charset="2"/>
              <a:buChar char="n"/>
            </a:pPr>
            <a:r>
              <a:rPr lang="es-ES_tradnl" altLang="es-CL" sz="2600" kern="0" dirty="0">
                <a:solidFill>
                  <a:srgbClr val="000000"/>
                </a:solidFill>
                <a:latin typeface="Arial"/>
              </a:rPr>
              <a:t>Fuera del huésped no tienen </a:t>
            </a:r>
            <a:r>
              <a:rPr lang="es-ES_tradnl" altLang="es-CL" sz="2600" kern="0" dirty="0" smtClean="0">
                <a:solidFill>
                  <a:srgbClr val="000000"/>
                </a:solidFill>
                <a:latin typeface="Arial"/>
              </a:rPr>
              <a:t>vida, sin </a:t>
            </a:r>
            <a:r>
              <a:rPr lang="es-ES_tradnl" altLang="es-CL" sz="2600" kern="0" dirty="0">
                <a:solidFill>
                  <a:srgbClr val="000000"/>
                </a:solidFill>
                <a:latin typeface="Arial"/>
              </a:rPr>
              <a:t>embargo dentro de la célula…..</a:t>
            </a:r>
          </a:p>
        </p:txBody>
      </p:sp>
      <p:grpSp>
        <p:nvGrpSpPr>
          <p:cNvPr id="5" name="Group 5"/>
          <p:cNvGrpSpPr>
            <a:grpSpLocks/>
          </p:cNvGrpSpPr>
          <p:nvPr/>
        </p:nvGrpSpPr>
        <p:grpSpPr bwMode="auto">
          <a:xfrm>
            <a:off x="8834719" y="1586473"/>
            <a:ext cx="3119716" cy="1748398"/>
            <a:chOff x="2834" y="1752"/>
            <a:chExt cx="863" cy="363"/>
          </a:xfrm>
        </p:grpSpPr>
        <p:pic>
          <p:nvPicPr>
            <p:cNvPr id="6" name="Picture 6" descr="Figure 01"/>
            <p:cNvPicPr>
              <a:picLocks noChangeAspect="1" noChangeArrowheads="1"/>
            </p:cNvPicPr>
            <p:nvPr/>
          </p:nvPicPr>
          <p:blipFill>
            <a:blip r:embed="rId2">
              <a:extLst>
                <a:ext uri="{28A0092B-C50C-407E-A947-70E740481C1C}">
                  <a14:useLocalDpi xmlns:a14="http://schemas.microsoft.com/office/drawing/2010/main" val="0"/>
                </a:ext>
              </a:extLst>
            </a:blip>
            <a:srcRect l="17709" t="40892" r="78351" b="42741"/>
            <a:stretch>
              <a:fillRect/>
            </a:stretch>
          </p:blipFill>
          <p:spPr bwMode="auto">
            <a:xfrm>
              <a:off x="2834" y="1752"/>
              <a:ext cx="227" cy="3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Figure 01"/>
            <p:cNvPicPr>
              <a:picLocks noChangeAspect="1" noChangeArrowheads="1"/>
            </p:cNvPicPr>
            <p:nvPr/>
          </p:nvPicPr>
          <p:blipFill>
            <a:blip r:embed="rId2">
              <a:extLst>
                <a:ext uri="{28A0092B-C50C-407E-A947-70E740481C1C}">
                  <a14:useLocalDpi xmlns:a14="http://schemas.microsoft.com/office/drawing/2010/main" val="0"/>
                </a:ext>
              </a:extLst>
            </a:blip>
            <a:srcRect l="78351" t="40892" r="16927" b="42741"/>
            <a:stretch>
              <a:fillRect/>
            </a:stretch>
          </p:blipFill>
          <p:spPr bwMode="auto">
            <a:xfrm>
              <a:off x="3198" y="1752"/>
              <a:ext cx="272" cy="3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Figure 01"/>
            <p:cNvPicPr>
              <a:picLocks noChangeAspect="1" noChangeArrowheads="1"/>
            </p:cNvPicPr>
            <p:nvPr/>
          </p:nvPicPr>
          <p:blipFill>
            <a:blip r:embed="rId2">
              <a:extLst>
                <a:ext uri="{28A0092B-C50C-407E-A947-70E740481C1C}">
                  <a14:useLocalDpi xmlns:a14="http://schemas.microsoft.com/office/drawing/2010/main" val="0"/>
                </a:ext>
              </a:extLst>
            </a:blip>
            <a:srcRect l="86215" t="40892" r="9045" b="42741"/>
            <a:stretch>
              <a:fillRect/>
            </a:stretch>
          </p:blipFill>
          <p:spPr bwMode="auto">
            <a:xfrm>
              <a:off x="3424" y="1752"/>
              <a:ext cx="273" cy="3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Figure 01"/>
            <p:cNvPicPr>
              <a:picLocks noChangeAspect="1" noChangeArrowheads="1"/>
            </p:cNvPicPr>
            <p:nvPr/>
          </p:nvPicPr>
          <p:blipFill>
            <a:blip r:embed="rId2">
              <a:extLst>
                <a:ext uri="{28A0092B-C50C-407E-A947-70E740481C1C}">
                  <a14:useLocalDpi xmlns:a14="http://schemas.microsoft.com/office/drawing/2010/main" val="0"/>
                </a:ext>
              </a:extLst>
            </a:blip>
            <a:srcRect l="37396" t="40892" r="59444" b="42741"/>
            <a:stretch>
              <a:fillRect/>
            </a:stretch>
          </p:blipFill>
          <p:spPr bwMode="auto">
            <a:xfrm>
              <a:off x="3061" y="1752"/>
              <a:ext cx="182" cy="3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94218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defTabSz="914400">
              <a:spcBef>
                <a:spcPts val="0"/>
              </a:spcBef>
              <a:buNone/>
            </a:pPr>
            <a:r>
              <a:rPr lang="es-ES" noProof="1"/>
              <a:t>Impresionar</a:t>
            </a:r>
          </a:p>
        </p:txBody>
      </p:sp>
      <p:sp>
        <p:nvSpPr>
          <p:cNvPr id="3" name="Marcador de posición de contenido 2"/>
          <p:cNvSpPr>
            <a:spLocks noGrp="1"/>
          </p:cNvSpPr>
          <p:nvPr>
            <p:ph idx="1"/>
          </p:nvPr>
        </p:nvSpPr>
        <p:spPr>
          <a:xfrm>
            <a:off x="665108" y="1825625"/>
            <a:ext cx="6473092" cy="4433752"/>
          </a:xfrm>
        </p:spPr>
        <p:txBody>
          <a:bodyPr>
            <a:noAutofit/>
          </a:bodyPr>
          <a:lstStyle/>
          <a:p>
            <a:pPr>
              <a:lnSpc>
                <a:spcPct val="170000"/>
              </a:lnSpc>
            </a:pPr>
            <a:r>
              <a:rPr lang="es-ES" noProof="1"/>
              <a:t>La mejorada vista Moderador incluye nuevas herramientas para ayudarle a tenerlo todo controlado. La nueva Ampliación automática aplica de forma instantánea la configuración más adecuada, por lo que usted podrá centrarse en hablar en lugar de en la pantalla.</a:t>
            </a:r>
          </a:p>
          <a:p>
            <a:pPr lvl="1">
              <a:lnSpc>
                <a:spcPct val="170000"/>
              </a:lnSpc>
              <a:buClr>
                <a:schemeClr val="bg1">
                  <a:lumMod val="50000"/>
                </a:schemeClr>
              </a:buClr>
            </a:pPr>
            <a:r>
              <a:rPr lang="es-ES" b="1" noProof="1"/>
              <a:t>Zoom de diapositiva: </a:t>
            </a:r>
            <a:r>
              <a:rPr lang="es-ES" noProof="1"/>
              <a:t>le ayuda a centrar la atención de su público en sus ideas. Simplemente haga clic para acercar o alejar un diagrama o gráfico en particular.</a:t>
            </a:r>
          </a:p>
          <a:p>
            <a:pPr lvl="1">
              <a:lnSpc>
                <a:spcPct val="170000"/>
              </a:lnSpc>
              <a:buClr>
                <a:schemeClr val="bg1">
                  <a:lumMod val="50000"/>
                </a:schemeClr>
              </a:buClr>
            </a:pPr>
            <a:r>
              <a:rPr lang="es-ES" b="1" noProof="1"/>
              <a:t>Explorador de diapositivas: </a:t>
            </a:r>
            <a:r>
              <a:rPr lang="es-ES" noProof="1"/>
              <a:t>función que permite al usuario visualizar otras diapositivas y navegar hasta ellas sin abandonar la vista Presentación.  Su público solo verá la diapositiva que usted presente.</a:t>
            </a:r>
          </a:p>
          <a:p>
            <a:pPr marL="0" indent="0" algn="l" defTabSz="914400">
              <a:lnSpc>
                <a:spcPct val="150000"/>
              </a:lnSpc>
              <a:spcBef>
                <a:spcPts val="0"/>
              </a:spcBef>
              <a:buNone/>
            </a:pPr>
            <a:endParaRPr lang="es-ES" noProof="1" smtClean="0"/>
          </a:p>
          <a:p>
            <a:pPr marL="0" indent="0" algn="l" defTabSz="914400">
              <a:lnSpc>
                <a:spcPct val="150000"/>
              </a:lnSpc>
              <a:spcBef>
                <a:spcPts val="0"/>
              </a:spcBef>
              <a:buNone/>
            </a:pPr>
            <a:endParaRPr lang="es-ES" noProof="1" smtClean="0"/>
          </a:p>
        </p:txBody>
      </p:sp>
      <p:pic>
        <p:nvPicPr>
          <p:cNvPr id="6" name="Imagen 5"/>
          <p:cNvPicPr>
            <a:picLocks noChangeAspect="1"/>
          </p:cNvPicPr>
          <p:nvPr/>
        </p:nvPicPr>
        <p:blipFill>
          <a:blip r:embed="rId2"/>
          <a:stretch>
            <a:fillRect/>
          </a:stretch>
        </p:blipFill>
        <p:spPr>
          <a:xfrm>
            <a:off x="841905" y="5177247"/>
            <a:ext cx="495300" cy="447675"/>
          </a:xfrm>
          <a:prstGeom prst="rect">
            <a:avLst/>
          </a:prstGeo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905" y="3917095"/>
            <a:ext cx="499915" cy="445047"/>
          </a:xfrm>
          <a:prstGeom prst="rect">
            <a:avLst/>
          </a:prstGeom>
        </p:spPr>
      </p:pic>
      <p:pic>
        <p:nvPicPr>
          <p:cNvPr id="11" name="Imagen 10"/>
          <p:cNvPicPr>
            <a:picLocks noChangeAspect="1"/>
          </p:cNvPicPr>
          <p:nvPr/>
        </p:nvPicPr>
        <p:blipFill>
          <a:blip r:embed="rId4"/>
          <a:stretch>
            <a:fillRect/>
          </a:stretch>
        </p:blipFill>
        <p:spPr>
          <a:xfrm>
            <a:off x="7408335" y="4495751"/>
            <a:ext cx="4036895" cy="1682040"/>
          </a:xfrm>
          <a:prstGeom prst="rect">
            <a:avLst/>
          </a:prstGeom>
        </p:spPr>
      </p:pic>
      <p:pic>
        <p:nvPicPr>
          <p:cNvPr id="7" name="Imagen 6"/>
          <p:cNvPicPr>
            <a:picLocks noChangeAspect="1"/>
          </p:cNvPicPr>
          <p:nvPr/>
        </p:nvPicPr>
        <p:blipFill>
          <a:blip r:embed="rId5"/>
          <a:stretch>
            <a:fillRect/>
          </a:stretch>
        </p:blipFill>
        <p:spPr>
          <a:xfrm>
            <a:off x="7406628" y="1840906"/>
            <a:ext cx="4038600" cy="2257425"/>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noProof="1"/>
              <a:t>Trabajar en equipo</a:t>
            </a:r>
          </a:p>
        </p:txBody>
      </p:sp>
      <p:sp>
        <p:nvSpPr>
          <p:cNvPr id="3" name="Marcador de posición de contenido 2"/>
          <p:cNvSpPr>
            <a:spLocks noGrp="1"/>
          </p:cNvSpPr>
          <p:nvPr>
            <p:ph idx="1"/>
          </p:nvPr>
        </p:nvSpPr>
        <p:spPr>
          <a:xfrm>
            <a:off x="712531" y="1812753"/>
            <a:ext cx="4644000" cy="4824000"/>
          </a:xfrm>
        </p:spPr>
        <p:txBody>
          <a:bodyPr>
            <a:noAutofit/>
          </a:bodyPr>
          <a:lstStyle/>
          <a:p>
            <a:pPr>
              <a:lnSpc>
                <a:spcPct val="170000"/>
              </a:lnSpc>
            </a:pPr>
            <a:r>
              <a:rPr lang="es-ES" noProof="1"/>
              <a:t>Modifique presentaciones con otros usuarios que trabajen a la vez desde diferentes PC y mantenga conversaciones con comentarios mejorados. </a:t>
            </a:r>
          </a:p>
          <a:p>
            <a:pPr>
              <a:lnSpc>
                <a:spcPct val="170000"/>
              </a:lnSpc>
            </a:pPr>
            <a:r>
              <a:rPr lang="es-ES" noProof="1"/>
              <a:t>Compartir documentos en línea es sencillo. Aunque su público no tenga PowerPoint, simplemente proyecte la presentación en su explorador mediante Presentar en línea.</a:t>
            </a:r>
          </a:p>
          <a:p>
            <a:pPr>
              <a:lnSpc>
                <a:spcPct val="170000"/>
              </a:lnSpc>
            </a:pPr>
            <a:r>
              <a:rPr lang="es-ES" noProof="1"/>
              <a:t>Trabaje simultáneamente con usuarios de diferentes ubicaciones, ya sea usando PowerPoint en su escritorio o PowerPoint Web App.</a:t>
            </a:r>
          </a:p>
        </p:txBody>
      </p:sp>
      <p:pic>
        <p:nvPicPr>
          <p:cNvPr id="5" name="Imagen 4"/>
          <p:cNvPicPr>
            <a:picLocks noChangeAspect="1"/>
          </p:cNvPicPr>
          <p:nvPr/>
        </p:nvPicPr>
        <p:blipFill>
          <a:blip r:embed="rId2"/>
          <a:stretch>
            <a:fillRect/>
          </a:stretch>
        </p:blipFill>
        <p:spPr>
          <a:xfrm>
            <a:off x="5464610" y="2029619"/>
            <a:ext cx="6010275" cy="3943350"/>
          </a:xfrm>
          <a:prstGeom prst="rect">
            <a:avLst/>
          </a:prstGeom>
        </p:spPr>
      </p:pic>
    </p:spTree>
    <p:extLst>
      <p:ext uri="{BB962C8B-B14F-4D97-AF65-F5344CB8AC3E}">
        <p14:creationId xmlns:p14="http://schemas.microsoft.com/office/powerpoint/2010/main" val="153153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noProof="1"/>
              <a:t>PowerPoint 2013</a:t>
            </a:r>
          </a:p>
        </p:txBody>
      </p:sp>
      <p:sp>
        <p:nvSpPr>
          <p:cNvPr id="3" name="Marcador de posición de texto 2"/>
          <p:cNvSpPr>
            <a:spLocks noGrp="1"/>
          </p:cNvSpPr>
          <p:nvPr>
            <p:ph type="body" idx="1"/>
          </p:nvPr>
        </p:nvSpPr>
        <p:spPr>
          <a:xfrm>
            <a:off x="6028267" y="2402237"/>
            <a:ext cx="5859506" cy="2187226"/>
          </a:xfrm>
        </p:spPr>
        <p:txBody>
          <a:bodyPr>
            <a:noAutofit/>
          </a:bodyPr>
          <a:lstStyle/>
          <a:p>
            <a:r>
              <a:rPr lang="es-ES" sz="2400" noProof="1"/>
              <a:t>Diseñe atractivas presentaciones de manera intuitiva; comparta presentaciones y trabaje fácilmente con otros usuarios; y ofrezca una imagen profesional mediante herramientas de presentación avanzadas.</a:t>
            </a:r>
          </a:p>
        </p:txBody>
      </p:sp>
      <p:sp>
        <p:nvSpPr>
          <p:cNvPr id="8" name="Forma libre 7">
            <a:hlinkClick r:id="rId3" tooltip="Más información"/>
          </p:cNvPr>
          <p:cNvSpPr/>
          <p:nvPr/>
        </p:nvSpPr>
        <p:spPr>
          <a:xfrm>
            <a:off x="11557038" y="6134153"/>
            <a:ext cx="431763" cy="431763"/>
          </a:xfrm>
          <a:custGeom>
            <a:avLst/>
            <a:gdLst>
              <a:gd name="connsiteX0" fmla="*/ 283692 w 643468"/>
              <a:gd name="connsiteY0" fmla="*/ 156886 h 643468"/>
              <a:gd name="connsiteX1" fmla="*/ 315574 w 643468"/>
              <a:gd name="connsiteY1" fmla="*/ 156886 h 643468"/>
              <a:gd name="connsiteX2" fmla="*/ 486582 w 643468"/>
              <a:gd name="connsiteY2" fmla="*/ 321734 h 643468"/>
              <a:gd name="connsiteX3" fmla="*/ 315574 w 643468"/>
              <a:gd name="connsiteY3" fmla="*/ 486582 h 643468"/>
              <a:gd name="connsiteX4" fmla="*/ 283692 w 643468"/>
              <a:gd name="connsiteY4" fmla="*/ 486582 h 643468"/>
              <a:gd name="connsiteX5" fmla="*/ 441545 w 643468"/>
              <a:gd name="connsiteY5" fmla="*/ 334415 h 643468"/>
              <a:gd name="connsiteX6" fmla="*/ 156887 w 643468"/>
              <a:gd name="connsiteY6" fmla="*/ 334415 h 643468"/>
              <a:gd name="connsiteX7" fmla="*/ 156887 w 643468"/>
              <a:gd name="connsiteY7" fmla="*/ 309054 h 643468"/>
              <a:gd name="connsiteX8" fmla="*/ 441545 w 643468"/>
              <a:gd name="connsiteY8" fmla="*/ 309054 h 643468"/>
              <a:gd name="connsiteX9" fmla="*/ 321733 w 643468"/>
              <a:gd name="connsiteY9" fmla="*/ 16937 h 643468"/>
              <a:gd name="connsiteX10" fmla="*/ 16936 w 643468"/>
              <a:gd name="connsiteY10" fmla="*/ 321734 h 643468"/>
              <a:gd name="connsiteX11" fmla="*/ 321733 w 643468"/>
              <a:gd name="connsiteY11" fmla="*/ 626531 h 643468"/>
              <a:gd name="connsiteX12" fmla="*/ 626530 w 643468"/>
              <a:gd name="connsiteY12" fmla="*/ 321734 h 643468"/>
              <a:gd name="connsiteX13" fmla="*/ 321733 w 643468"/>
              <a:gd name="connsiteY13" fmla="*/ 16937 h 643468"/>
              <a:gd name="connsiteX14" fmla="*/ 321734 w 643468"/>
              <a:gd name="connsiteY14" fmla="*/ 0 h 643468"/>
              <a:gd name="connsiteX15" fmla="*/ 643468 w 643468"/>
              <a:gd name="connsiteY15" fmla="*/ 321734 h 643468"/>
              <a:gd name="connsiteX16" fmla="*/ 321734 w 643468"/>
              <a:gd name="connsiteY16" fmla="*/ 643468 h 643468"/>
              <a:gd name="connsiteX17" fmla="*/ 0 w 643468"/>
              <a:gd name="connsiteY17" fmla="*/ 321734 h 643468"/>
              <a:gd name="connsiteX18" fmla="*/ 321734 w 643468"/>
              <a:gd name="connsiteY18" fmla="*/ 0 h 64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3468" h="643468">
                <a:moveTo>
                  <a:pt x="283692" y="156886"/>
                </a:moveTo>
                <a:lnTo>
                  <a:pt x="315574" y="156886"/>
                </a:lnTo>
                <a:lnTo>
                  <a:pt x="486582" y="321734"/>
                </a:lnTo>
                <a:lnTo>
                  <a:pt x="315574" y="486582"/>
                </a:lnTo>
                <a:lnTo>
                  <a:pt x="283692" y="486582"/>
                </a:lnTo>
                <a:lnTo>
                  <a:pt x="441545" y="334415"/>
                </a:lnTo>
                <a:lnTo>
                  <a:pt x="156887" y="334415"/>
                </a:lnTo>
                <a:lnTo>
                  <a:pt x="156887" y="309054"/>
                </a:lnTo>
                <a:lnTo>
                  <a:pt x="441545" y="309054"/>
                </a:lnTo>
                <a:close/>
                <a:moveTo>
                  <a:pt x="321733" y="16937"/>
                </a:moveTo>
                <a:cubicBezTo>
                  <a:pt x="153398" y="16937"/>
                  <a:pt x="16936" y="153399"/>
                  <a:pt x="16936" y="321734"/>
                </a:cubicBezTo>
                <a:cubicBezTo>
                  <a:pt x="16936" y="490069"/>
                  <a:pt x="153398" y="626531"/>
                  <a:pt x="321733" y="626531"/>
                </a:cubicBezTo>
                <a:cubicBezTo>
                  <a:pt x="490068" y="626531"/>
                  <a:pt x="626530" y="490069"/>
                  <a:pt x="626530" y="321734"/>
                </a:cubicBezTo>
                <a:cubicBezTo>
                  <a:pt x="626530" y="153399"/>
                  <a:pt x="490068" y="16937"/>
                  <a:pt x="321733" y="16937"/>
                </a:cubicBezTo>
                <a:close/>
                <a:moveTo>
                  <a:pt x="321734" y="0"/>
                </a:moveTo>
                <a:cubicBezTo>
                  <a:pt x="499423" y="0"/>
                  <a:pt x="643468" y="144045"/>
                  <a:pt x="643468" y="321734"/>
                </a:cubicBezTo>
                <a:cubicBezTo>
                  <a:pt x="643468" y="499423"/>
                  <a:pt x="499423" y="643468"/>
                  <a:pt x="321734" y="643468"/>
                </a:cubicBezTo>
                <a:cubicBezTo>
                  <a:pt x="144045" y="643468"/>
                  <a:pt x="0" y="499423"/>
                  <a:pt x="0" y="321734"/>
                </a:cubicBezTo>
                <a:cubicBezTo>
                  <a:pt x="0" y="144045"/>
                  <a:pt x="144045" y="0"/>
                  <a:pt x="321734" y="0"/>
                </a:cubicBezTo>
                <a:close/>
              </a:path>
            </a:pathLst>
          </a:custGeom>
          <a:solidFill>
            <a:srgbClr val="DD4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noProof="1">
              <a:solidFill>
                <a:schemeClr val="tx1"/>
              </a:solidFill>
            </a:endParaRPr>
          </a:p>
        </p:txBody>
      </p:sp>
      <p:sp>
        <p:nvSpPr>
          <p:cNvPr id="9" name="Marcador de posición de texto 2">
            <a:hlinkClick r:id="rId3" tooltip="Más información"/>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r>
              <a:rPr lang="es-ES" sz="1800" noProof="1">
                <a:solidFill>
                  <a:srgbClr val="DD462F"/>
                </a:solidFill>
              </a:rPr>
              <a:t>Obtenga más información en el Centro de introducción a PowerPoint</a:t>
            </a:r>
          </a:p>
        </p:txBody>
      </p:sp>
      <p:sp>
        <p:nvSpPr>
          <p:cNvPr id="4" name="Cuadro de texto 3"/>
          <p:cNvSpPr txBox="1"/>
          <p:nvPr/>
        </p:nvSpPr>
        <p:spPr>
          <a:xfrm>
            <a:off x="6256196" y="6477369"/>
            <a:ext cx="5256000" cy="298665"/>
          </a:xfrm>
          <a:prstGeom prst="rect">
            <a:avLst/>
          </a:prstGeom>
          <a:noFill/>
        </p:spPr>
        <p:txBody>
          <a:bodyPr wrap="none" rtlCol="0">
            <a:noAutofit/>
          </a:bodyPr>
          <a:lstStyle/>
          <a:p>
            <a:pPr lvl="1"/>
            <a:r>
              <a:rPr lang="es-ES" sz="1200" noProof="1">
                <a:solidFill>
                  <a:srgbClr val="D24726">
                    <a:alpha val="37000"/>
                  </a:srgbClr>
                </a:solidFill>
              </a:rPr>
              <a:t>(Haga clic en la flecha cuando se encuentre en el modo Presentación).</a:t>
            </a:r>
          </a:p>
          <a:p>
            <a:pPr lvl="1"/>
            <a:endParaRPr lang="es-ES" sz="1200" noProof="1">
              <a:solidFill>
                <a:srgbClr val="D24726">
                  <a:alpha val="37000"/>
                </a:srgbClr>
              </a:solidFill>
            </a:endParaRPr>
          </a:p>
        </p:txBody>
      </p:sp>
    </p:spTree>
    <p:extLst>
      <p:ext uri="{BB962C8B-B14F-4D97-AF65-F5344CB8AC3E}">
        <p14:creationId xmlns:p14="http://schemas.microsoft.com/office/powerpoint/2010/main" val="231750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95083" y="1290918"/>
            <a:ext cx="10192870" cy="1938992"/>
          </a:xfrm>
          <a:prstGeom prst="rect">
            <a:avLst/>
          </a:prstGeom>
        </p:spPr>
        <p:txBody>
          <a:bodyPr wrap="square">
            <a:spAutoFit/>
          </a:bodyPr>
          <a:lstStyle/>
          <a:p>
            <a:pPr algn="just"/>
            <a:r>
              <a:rPr lang="es-ES" altLang="es-CL" sz="2000" i="1" dirty="0">
                <a:effectLst>
                  <a:outerShdw blurRad="38100" dist="38100" dir="2700000" algn="tl">
                    <a:srgbClr val="C0C0C0"/>
                  </a:outerShdw>
                </a:effectLst>
                <a:latin typeface="Gill Sans Ultra Bold" panose="020B0A02020104020203" pitchFamily="34" charset="0"/>
              </a:rPr>
              <a:t>Definición de Luria y Darnell (1967) </a:t>
            </a:r>
          </a:p>
          <a:p>
            <a:pPr algn="just"/>
            <a:r>
              <a:rPr lang="es-ES" altLang="es-CL" sz="2000" i="1" dirty="0">
                <a:effectLst>
                  <a:outerShdw blurRad="38100" dist="38100" dir="2700000" algn="tl">
                    <a:srgbClr val="C0C0C0"/>
                  </a:outerShdw>
                </a:effectLst>
                <a:latin typeface="Gill Sans Ultra Bold" panose="020B0A02020104020203" pitchFamily="34" charset="0"/>
              </a:rPr>
              <a:t>"Los virus son entidades cuyo genoma se replica dentro de células vivas usando su maquinaria de síntesis. Esto determina la formación de elementos especializados (partículas virales) que permiten la transferencia del genoma viral a otras células.“</a:t>
            </a:r>
          </a:p>
        </p:txBody>
      </p:sp>
    </p:spTree>
    <p:extLst>
      <p:ext uri="{BB962C8B-B14F-4D97-AF65-F5344CB8AC3E}">
        <p14:creationId xmlns:p14="http://schemas.microsoft.com/office/powerpoint/2010/main" val="3404012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Virus</a:t>
            </a:r>
            <a:endParaRPr lang="es-CL" dirty="0"/>
          </a:p>
        </p:txBody>
      </p:sp>
      <p:graphicFrame>
        <p:nvGraphicFramePr>
          <p:cNvPr id="4" name="Object 3"/>
          <p:cNvGraphicFramePr>
            <a:graphicFrameLocks noGrp="1" noChangeAspect="1"/>
          </p:cNvGraphicFramePr>
          <p:nvPr>
            <p:ph idx="1"/>
            <p:extLst>
              <p:ext uri="{D42A27DB-BD31-4B8C-83A1-F6EECF244321}">
                <p14:modId xmlns:p14="http://schemas.microsoft.com/office/powerpoint/2010/main" val="722684259"/>
              </p:ext>
            </p:extLst>
          </p:nvPr>
        </p:nvGraphicFramePr>
        <p:xfrm>
          <a:off x="1322294" y="2066729"/>
          <a:ext cx="8023412" cy="4441648"/>
        </p:xfrm>
        <a:graphic>
          <a:graphicData uri="http://schemas.openxmlformats.org/presentationml/2006/ole">
            <mc:AlternateContent xmlns:mc="http://schemas.openxmlformats.org/markup-compatibility/2006">
              <mc:Choice xmlns:v="urn:schemas-microsoft-com:vml" Requires="v">
                <p:oleObj spid="_x0000_s1029" name="Documento" r:id="rId3" imgW="7528680" imgH="6600960" progId="Word.Document.8">
                  <p:embed/>
                </p:oleObj>
              </mc:Choice>
              <mc:Fallback>
                <p:oleObj name="Documento" r:id="rId3" imgW="7528680" imgH="66009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294" y="2066729"/>
                        <a:ext cx="8023412" cy="4441648"/>
                      </a:xfrm>
                      <a:prstGeom prst="rect">
                        <a:avLst/>
                      </a:prstGeom>
                    </p:spPr>
                  </p:pic>
                </p:oleObj>
              </mc:Fallback>
            </mc:AlternateContent>
          </a:graphicData>
        </a:graphic>
      </p:graphicFrame>
    </p:spTree>
    <p:extLst>
      <p:ext uri="{BB962C8B-B14F-4D97-AF65-F5344CB8AC3E}">
        <p14:creationId xmlns:p14="http://schemas.microsoft.com/office/powerpoint/2010/main" val="284526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altLang="es-CL" sz="2900" b="0" i="0" u="none" strike="noStrike" kern="0" cap="none" spc="0" normalizeH="0" baseline="0" noProof="0" smtClean="0">
                <a:ln>
                  <a:noFill/>
                </a:ln>
                <a:solidFill>
                  <a:srgbClr val="330033"/>
                </a:solidFill>
                <a:effectLst/>
                <a:uLnTx/>
                <a:uFillTx/>
                <a:latin typeface="Times New Roman"/>
                <a:ea typeface="+mj-ea"/>
                <a:cs typeface="+mj-cs"/>
              </a:rPr>
              <a:t>Comparación de tamaños de virus y bacteria</a:t>
            </a:r>
            <a:endParaRPr kumimoji="0" lang="es-ES_tradnl" altLang="es-CL" sz="4200" b="0" i="0" u="none" strike="noStrike" kern="0" cap="none" spc="0" normalizeH="0" baseline="0" noProof="0" smtClean="0">
              <a:ln>
                <a:noFill/>
              </a:ln>
              <a:solidFill>
                <a:srgbClr val="330033"/>
              </a:solidFill>
              <a:effectLst/>
              <a:uLnTx/>
              <a:uFillTx/>
              <a:latin typeface="Times New Roman"/>
              <a:ea typeface="+mj-ea"/>
              <a:cs typeface="+mj-cs"/>
            </a:endParaRPr>
          </a:p>
        </p:txBody>
      </p:sp>
      <p:pic>
        <p:nvPicPr>
          <p:cNvPr id="3" name="Imagen 2"/>
          <p:cNvPicPr>
            <a:picLocks noChangeAspect="1"/>
          </p:cNvPicPr>
          <p:nvPr/>
        </p:nvPicPr>
        <p:blipFill>
          <a:blip r:embed="rId2"/>
          <a:stretch>
            <a:fillRect/>
          </a:stretch>
        </p:blipFill>
        <p:spPr>
          <a:xfrm>
            <a:off x="793376" y="1164139"/>
            <a:ext cx="8323454" cy="5411473"/>
          </a:xfrm>
          <a:prstGeom prst="rect">
            <a:avLst/>
          </a:prstGeom>
        </p:spPr>
      </p:pic>
    </p:spTree>
    <p:extLst>
      <p:ext uri="{BB962C8B-B14F-4D97-AF65-F5344CB8AC3E}">
        <p14:creationId xmlns:p14="http://schemas.microsoft.com/office/powerpoint/2010/main" val="225365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7800" y="447346"/>
            <a:ext cx="1550424" cy="369332"/>
          </a:xfrm>
          <a:prstGeom prst="rect">
            <a:avLst/>
          </a:prstGeom>
        </p:spPr>
        <p:txBody>
          <a:bodyPr wrap="none">
            <a:spAutoFit/>
          </a:bodyPr>
          <a:lstStyle/>
          <a:p>
            <a:r>
              <a:rPr lang="es-CL" dirty="0"/>
              <a:t>ESTRUCTURA</a:t>
            </a:r>
          </a:p>
        </p:txBody>
      </p:sp>
      <p:sp>
        <p:nvSpPr>
          <p:cNvPr id="3" name="Rectángulo 2"/>
          <p:cNvSpPr/>
          <p:nvPr/>
        </p:nvSpPr>
        <p:spPr>
          <a:xfrm>
            <a:off x="237800" y="1084747"/>
            <a:ext cx="10936706" cy="646331"/>
          </a:xfrm>
          <a:prstGeom prst="rect">
            <a:avLst/>
          </a:prstGeom>
        </p:spPr>
        <p:txBody>
          <a:bodyPr wrap="square">
            <a:spAutoFit/>
          </a:bodyPr>
          <a:lstStyle/>
          <a:p>
            <a:r>
              <a:rPr lang="es-ES" altLang="es-CL" b="1" dirty="0"/>
              <a:t>La estructura de un virus es simple, a pesar de esto existe cierta diversidad que es usada para la clasificación de estos microorganismos.</a:t>
            </a:r>
          </a:p>
        </p:txBody>
      </p:sp>
      <p:sp>
        <p:nvSpPr>
          <p:cNvPr id="4" name="Rectángulo 3"/>
          <p:cNvSpPr/>
          <p:nvPr/>
        </p:nvSpPr>
        <p:spPr>
          <a:xfrm>
            <a:off x="237800" y="1999147"/>
            <a:ext cx="6096000" cy="2308324"/>
          </a:xfrm>
          <a:prstGeom prst="rect">
            <a:avLst/>
          </a:prstGeom>
        </p:spPr>
        <p:txBody>
          <a:bodyPr>
            <a:spAutoFit/>
          </a:bodyPr>
          <a:lstStyle/>
          <a:p>
            <a:r>
              <a:rPr lang="it-IT" altLang="es-CL" b="1" u="sng" dirty="0">
                <a:solidFill>
                  <a:srgbClr val="CC0066"/>
                </a:solidFill>
              </a:rPr>
              <a:t>Acido nucleico</a:t>
            </a:r>
            <a:r>
              <a:rPr lang="it-IT" altLang="es-CL" b="1" dirty="0"/>
              <a:t> (ADN o ARN) </a:t>
            </a:r>
            <a:r>
              <a:rPr lang="es-ES" altLang="es-CL" b="1" dirty="0"/>
              <a:t>Cualquiera de estos ácidos puede presentarse en forma </a:t>
            </a:r>
            <a:r>
              <a:rPr lang="es-ES" altLang="es-CL" b="1" dirty="0" err="1"/>
              <a:t>monocatenaria</a:t>
            </a:r>
            <a:r>
              <a:rPr lang="es-ES" altLang="es-CL" b="1" dirty="0"/>
              <a:t> o </a:t>
            </a:r>
            <a:r>
              <a:rPr lang="es-ES" altLang="es-CL" b="1" dirty="0" err="1"/>
              <a:t>bicatenaria</a:t>
            </a:r>
            <a:r>
              <a:rPr lang="es-ES" altLang="es-CL" b="1" dirty="0"/>
              <a:t>,  </a:t>
            </a:r>
            <a:r>
              <a:rPr lang="it-IT" altLang="es-CL" b="1" u="sng" dirty="0"/>
              <a:t> </a:t>
            </a:r>
          </a:p>
          <a:p>
            <a:endParaRPr lang="es-ES" altLang="es-CL" b="1" dirty="0"/>
          </a:p>
          <a:p>
            <a:endParaRPr lang="es-ES" altLang="es-CL" b="1" dirty="0"/>
          </a:p>
          <a:p>
            <a:r>
              <a:rPr lang="es-ES" altLang="es-CL" b="1" u="sng" dirty="0" err="1">
                <a:solidFill>
                  <a:srgbClr val="CC0066"/>
                </a:solidFill>
              </a:rPr>
              <a:t>Capside</a:t>
            </a:r>
            <a:r>
              <a:rPr lang="es-ES" altLang="es-CL" b="1" u="sng" dirty="0">
                <a:solidFill>
                  <a:srgbClr val="CC0066"/>
                </a:solidFill>
              </a:rPr>
              <a:t> </a:t>
            </a:r>
            <a:r>
              <a:rPr lang="es-ES" altLang="es-CL" b="1" dirty="0">
                <a:solidFill>
                  <a:srgbClr val="CC0066"/>
                </a:solidFill>
              </a:rPr>
              <a:t>:</a:t>
            </a:r>
            <a:r>
              <a:rPr lang="es-ES" altLang="es-CL" b="1" dirty="0"/>
              <a:t> cubierta proteica que rodea al </a:t>
            </a:r>
            <a:r>
              <a:rPr lang="es-ES" altLang="es-CL" b="1" dirty="0" err="1"/>
              <a:t>ac</a:t>
            </a:r>
            <a:r>
              <a:rPr lang="es-ES" altLang="es-CL" b="1" dirty="0"/>
              <a:t>. Nucleico. Formada por numerosas copias de una proteína (</a:t>
            </a:r>
            <a:r>
              <a:rPr lang="es-ES" altLang="es-CL" b="1" dirty="0" err="1"/>
              <a:t>Capsómero</a:t>
            </a:r>
            <a:r>
              <a:rPr lang="es-ES" altLang="es-CL" b="1" dirty="0"/>
              <a:t>)</a:t>
            </a:r>
            <a:r>
              <a:rPr lang="es-ES" altLang="es-CL" dirty="0"/>
              <a:t> </a:t>
            </a:r>
          </a:p>
        </p:txBody>
      </p:sp>
      <p:sp>
        <p:nvSpPr>
          <p:cNvPr id="5" name="Rectángulo 4"/>
          <p:cNvSpPr/>
          <p:nvPr/>
        </p:nvSpPr>
        <p:spPr>
          <a:xfrm>
            <a:off x="237800" y="4724871"/>
            <a:ext cx="6096000" cy="1200329"/>
          </a:xfrm>
          <a:prstGeom prst="rect">
            <a:avLst/>
          </a:prstGeom>
        </p:spPr>
        <p:txBody>
          <a:bodyPr>
            <a:spAutoFit/>
          </a:bodyPr>
          <a:lstStyle/>
          <a:p>
            <a:r>
              <a:rPr lang="es-ES" altLang="es-CL" b="1" u="sng" dirty="0">
                <a:solidFill>
                  <a:srgbClr val="CC0066"/>
                </a:solidFill>
              </a:rPr>
              <a:t>Envoltura</a:t>
            </a:r>
            <a:r>
              <a:rPr lang="es-ES" altLang="es-CL" b="1" dirty="0">
                <a:solidFill>
                  <a:srgbClr val="CC0066"/>
                </a:solidFill>
              </a:rPr>
              <a:t>:</a:t>
            </a:r>
            <a:r>
              <a:rPr lang="es-ES" altLang="es-CL" b="1" dirty="0"/>
              <a:t> solo la presentan los “virus envueltos” 	está </a:t>
            </a:r>
            <a:r>
              <a:rPr lang="es-ES" altLang="es-CL" b="1" dirty="0" err="1"/>
              <a:t>constituída</a:t>
            </a:r>
            <a:r>
              <a:rPr lang="es-ES" altLang="es-CL" b="1" dirty="0"/>
              <a:t> por lipoproteínas de 	origen celular en la que se insertan 	glicoproteínas.</a:t>
            </a:r>
          </a:p>
        </p:txBody>
      </p:sp>
      <p:pic>
        <p:nvPicPr>
          <p:cNvPr id="6" name="Picture 6" descr="estruc1"/>
          <p:cNvPicPr>
            <a:picLocks noChangeAspect="1" noChangeArrowheads="1"/>
          </p:cNvPicPr>
          <p:nvPr/>
        </p:nvPicPr>
        <p:blipFill>
          <a:blip r:embed="rId2">
            <a:extLst>
              <a:ext uri="{28A0092B-C50C-407E-A947-70E740481C1C}">
                <a14:useLocalDpi xmlns:a14="http://schemas.microsoft.com/office/drawing/2010/main" val="0"/>
              </a:ext>
            </a:extLst>
          </a:blip>
          <a:srcRect t="18878" r="69588" b="25783"/>
          <a:stretch>
            <a:fillRect/>
          </a:stretch>
        </p:blipFill>
        <p:spPr bwMode="auto">
          <a:xfrm>
            <a:off x="9569170" y="1551548"/>
            <a:ext cx="1900237" cy="23034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struc1"/>
          <p:cNvPicPr>
            <a:picLocks noChangeAspect="1" noChangeArrowheads="1"/>
          </p:cNvPicPr>
          <p:nvPr/>
        </p:nvPicPr>
        <p:blipFill>
          <a:blip r:embed="rId2">
            <a:extLst>
              <a:ext uri="{28A0092B-C50C-407E-A947-70E740481C1C}">
                <a14:useLocalDpi xmlns:a14="http://schemas.microsoft.com/office/drawing/2010/main" val="0"/>
              </a:ext>
            </a:extLst>
          </a:blip>
          <a:srcRect l="29268" b="8467"/>
          <a:stretch>
            <a:fillRect/>
          </a:stretch>
        </p:blipFill>
        <p:spPr bwMode="auto">
          <a:xfrm>
            <a:off x="6566928" y="3855010"/>
            <a:ext cx="3195637" cy="275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79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706" y="0"/>
            <a:ext cx="11672047" cy="2646878"/>
          </a:xfrm>
          <a:prstGeom prst="rect">
            <a:avLst/>
          </a:prstGeom>
        </p:spPr>
        <p:txBody>
          <a:bodyPr wrap="square">
            <a:spAutoFit/>
          </a:bodyPr>
          <a:lstStyle/>
          <a:p>
            <a:pPr algn="ctr"/>
            <a:r>
              <a:rPr lang="es-ES" altLang="es-CL" sz="2000" b="1" dirty="0">
                <a:solidFill>
                  <a:srgbClr val="CC0066"/>
                </a:solidFill>
                <a:effectLst>
                  <a:outerShdw blurRad="38100" dist="38100" dir="2700000" algn="tl">
                    <a:srgbClr val="C0C0C0"/>
                  </a:outerShdw>
                </a:effectLst>
              </a:rPr>
              <a:t>Envoltura</a:t>
            </a:r>
            <a:r>
              <a:rPr lang="es-ES" altLang="es-CL" sz="2000" dirty="0">
                <a:solidFill>
                  <a:srgbClr val="CC0066"/>
                </a:solidFill>
              </a:rPr>
              <a:t> </a:t>
            </a:r>
          </a:p>
          <a:p>
            <a:pPr algn="ctr"/>
            <a:r>
              <a:rPr lang="es-ES" altLang="es-CL" sz="2000" b="1" dirty="0">
                <a:solidFill>
                  <a:srgbClr val="CC0066"/>
                </a:solidFill>
              </a:rPr>
              <a:t>Propiedades de las proteínas de superficie</a:t>
            </a:r>
          </a:p>
          <a:p>
            <a:pPr algn="ctr"/>
            <a:endParaRPr lang="es-ES" altLang="es-CL" b="1" dirty="0">
              <a:solidFill>
                <a:srgbClr val="CC0066"/>
              </a:solidFill>
            </a:endParaRPr>
          </a:p>
          <a:p>
            <a:r>
              <a:rPr lang="es-ES" altLang="es-CL" b="1" dirty="0" smtClean="0"/>
              <a:t>Constituyen </a:t>
            </a:r>
            <a:r>
              <a:rPr lang="es-ES" altLang="es-CL" b="1" dirty="0"/>
              <a:t>un mecanismo de protección del genoma contra la acción </a:t>
            </a:r>
            <a:r>
              <a:rPr lang="es-ES" altLang="es-CL" b="1" dirty="0" smtClean="0"/>
              <a:t>de </a:t>
            </a:r>
            <a:r>
              <a:rPr lang="es-ES" altLang="es-CL" b="1" dirty="0"/>
              <a:t>las nucleasas bacterianas o tisulares </a:t>
            </a:r>
          </a:p>
          <a:p>
            <a:r>
              <a:rPr lang="es-ES" altLang="es-CL" b="1" dirty="0" smtClean="0"/>
              <a:t>Presentan </a:t>
            </a:r>
            <a:r>
              <a:rPr lang="es-ES" altLang="es-CL" b="1" dirty="0"/>
              <a:t>afinidad con receptores celulares, participando de la </a:t>
            </a:r>
            <a:r>
              <a:rPr lang="es-ES" altLang="es-CL" b="1" dirty="0" smtClean="0"/>
              <a:t>adsorción </a:t>
            </a:r>
            <a:r>
              <a:rPr lang="es-ES" altLang="es-CL" b="1" dirty="0"/>
              <a:t>y penetración del virus a la célula huésped, esta afinidad </a:t>
            </a:r>
            <a:r>
              <a:rPr lang="es-ES" altLang="es-CL" b="1" dirty="0" smtClean="0"/>
              <a:t>selectiva </a:t>
            </a:r>
            <a:r>
              <a:rPr lang="es-ES" altLang="es-CL" b="1" dirty="0"/>
              <a:t>sería la que determine el tropismo del virus por determinados </a:t>
            </a:r>
            <a:r>
              <a:rPr lang="es-ES" altLang="es-CL" b="1" dirty="0" smtClean="0"/>
              <a:t>tejidos</a:t>
            </a:r>
            <a:r>
              <a:rPr lang="es-ES" altLang="es-CL" b="1" dirty="0"/>
              <a:t>. </a:t>
            </a:r>
          </a:p>
          <a:p>
            <a:r>
              <a:rPr lang="es-ES" altLang="es-CL" b="1" dirty="0" smtClean="0"/>
              <a:t>Poseen </a:t>
            </a:r>
            <a:r>
              <a:rPr lang="es-ES" altLang="es-CL" b="1" dirty="0"/>
              <a:t>capacidad antigénica, induciendo en un </a:t>
            </a:r>
            <a:r>
              <a:rPr lang="es-ES" altLang="es-CL" b="1" dirty="0" smtClean="0"/>
              <a:t>huésped inmunocompetente </a:t>
            </a:r>
            <a:r>
              <a:rPr lang="es-ES" altLang="es-CL" b="1" dirty="0"/>
              <a:t>una respuesta inmune, mediada fundamentalmente </a:t>
            </a:r>
            <a:r>
              <a:rPr lang="es-ES" altLang="es-CL" b="1" dirty="0" smtClean="0"/>
              <a:t>por </a:t>
            </a:r>
            <a:r>
              <a:rPr lang="es-ES" altLang="es-CL" b="1" dirty="0"/>
              <a:t>anticuerpos neutralizantes.</a:t>
            </a:r>
          </a:p>
        </p:txBody>
      </p:sp>
      <p:pic>
        <p:nvPicPr>
          <p:cNvPr id="3" name="Picture 2" descr="influen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06" y="3462712"/>
            <a:ext cx="2619001" cy="25077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nfluenz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729" y="3462712"/>
            <a:ext cx="3311899"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92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Virión &lt;ul&gt;&lt;li&gt;Partícula viral completa formada por una o más moléculas de ADN o ARN y rodeada por una cubierta de proteí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8743"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VIRUS DESNUDOS VIRUS ENVUELTOS Envoltura Nucleo capside ADN/ ARN Capsomeros Capside Capside Compuesta  de capsomero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3304" y="1"/>
            <a:ext cx="5667002" cy="391309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Virus Bacterianos, Bacteriófago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778624"/>
            <a:ext cx="9923929" cy="2978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11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lasificación de los virus en función de sus genomas Clasificación de los virus en función de sus huéspedes Virus  de  B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66" y="1449200"/>
            <a:ext cx="9036422"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799521"/>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Bienvenido a PowerPoint</Template>
  <TotalTime>0</TotalTime>
  <Words>828</Words>
  <Application>Microsoft Office PowerPoint</Application>
  <PresentationFormat>Panorámica</PresentationFormat>
  <Paragraphs>65</Paragraphs>
  <Slides>22</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1" baseType="lpstr">
      <vt:lpstr>Arial</vt:lpstr>
      <vt:lpstr>Calibri</vt:lpstr>
      <vt:lpstr>Gill Sans Ultra Bold</vt:lpstr>
      <vt:lpstr>Segoe UI</vt:lpstr>
      <vt:lpstr>Segoe UI Light</vt:lpstr>
      <vt:lpstr>Times New Roman</vt:lpstr>
      <vt:lpstr>Wingdings</vt:lpstr>
      <vt:lpstr>WelcomeDoc</vt:lpstr>
      <vt:lpstr>Documento</vt:lpstr>
      <vt:lpstr>Bienvenido a PowerPoint</vt:lpstr>
      <vt:lpstr>Virus</vt:lpstr>
      <vt:lpstr>Presentación de PowerPoint</vt:lpstr>
      <vt:lpstr>Virus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Diseñar</vt:lpstr>
      <vt:lpstr>Impresionar</vt:lpstr>
      <vt:lpstr>Trabajar en equipo</vt:lpstr>
      <vt:lpstr>PowerPoint 2013</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2017-08-30T19:58:53Z</dcterms:created>
  <dcterms:modified xsi:type="dcterms:W3CDTF">2017-09-07T10:55:13Z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