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30"/>
  </p:notesMasterIdLst>
  <p:sldIdLst>
    <p:sldId id="256" r:id="rId3"/>
    <p:sldId id="269" r:id="rId4"/>
    <p:sldId id="265" r:id="rId5"/>
    <p:sldId id="266" r:id="rId6"/>
    <p:sldId id="267" r:id="rId7"/>
    <p:sldId id="268" r:id="rId8"/>
    <p:sldId id="270" r:id="rId9"/>
    <p:sldId id="271" r:id="rId10"/>
    <p:sldId id="272" r:id="rId11"/>
    <p:sldId id="273" r:id="rId12"/>
    <p:sldId id="281" r:id="rId13"/>
    <p:sldId id="282" r:id="rId14"/>
    <p:sldId id="283" r:id="rId15"/>
    <p:sldId id="277" r:id="rId16"/>
    <p:sldId id="289" r:id="rId17"/>
    <p:sldId id="290" r:id="rId18"/>
    <p:sldId id="278" r:id="rId19"/>
    <p:sldId id="279" r:id="rId20"/>
    <p:sldId id="280" r:id="rId21"/>
    <p:sldId id="284" r:id="rId22"/>
    <p:sldId id="285" r:id="rId23"/>
    <p:sldId id="286" r:id="rId24"/>
    <p:sldId id="287" r:id="rId25"/>
    <p:sldId id="274" r:id="rId26"/>
    <p:sldId id="288" r:id="rId27"/>
    <p:sldId id="275" r:id="rId28"/>
    <p:sldId id="27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ienvenido" id="{E75E278A-FF0E-49A4-B170-79828D63BBAD}">
          <p14:sldIdLst>
            <p14:sldId id="256"/>
            <p14:sldId id="269"/>
            <p14:sldId id="265"/>
            <p14:sldId id="266"/>
            <p14:sldId id="267"/>
            <p14:sldId id="268"/>
            <p14:sldId id="270"/>
            <p14:sldId id="271"/>
            <p14:sldId id="272"/>
            <p14:sldId id="273"/>
            <p14:sldId id="281"/>
            <p14:sldId id="282"/>
            <p14:sldId id="283"/>
            <p14:sldId id="277"/>
            <p14:sldId id="289"/>
            <p14:sldId id="290"/>
            <p14:sldId id="278"/>
            <p14:sldId id="279"/>
            <p14:sldId id="280"/>
            <p14:sldId id="284"/>
            <p14:sldId id="285"/>
            <p14:sldId id="286"/>
            <p14:sldId id="287"/>
            <p14:sldId id="274"/>
            <p14:sldId id="288"/>
            <p14:sldId id="275"/>
            <p14:sldId id="276"/>
          </p14:sldIdLst>
        </p14:section>
        <p14:section name="Diseñar, impresionar, trabajar en equipo" id="{B9B51309-D148-4332-87C2-07BE32FBCA3B}">
          <p14:sldIdLst/>
        </p14:section>
        <p14:section name="Más información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8" name="Autor" initials="A" lastIdx="0" clrIdx="8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B4A6"/>
    <a:srgbClr val="734F29"/>
    <a:srgbClr val="D24726"/>
    <a:srgbClr val="DD462F"/>
    <a:srgbClr val="AEB785"/>
    <a:srgbClr val="EFD5A2"/>
    <a:srgbClr val="3B3026"/>
    <a:srgbClr val="ECE1CA"/>
    <a:srgbClr val="79553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5" autoAdjust="0"/>
    <p:restoredTop sz="84381" autoAdjust="0"/>
  </p:normalViewPr>
  <p:slideViewPr>
    <p:cSldViewPr snapToGrid="0">
      <p:cViewPr varScale="1">
        <p:scale>
          <a:sx n="59" d="100"/>
          <a:sy n="59" d="100"/>
        </p:scale>
        <p:origin x="10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DF61EA0F-A667-4B49-8422-0062BC55E249}" type="slidenum">
              <a:rPr lang="en-US" sz="1200" b="0" i="0">
                <a:latin typeface="Calibri"/>
                <a:ea typeface="+mn-ea"/>
                <a:cs typeface="+mn-cs"/>
              </a:rPr>
              <a:t>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628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905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2" y="5110609"/>
            <a:ext cx="6705599" cy="113779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2800">
                <a:solidFill>
                  <a:srgbClr val="D2472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9692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15419" y="365125"/>
            <a:ext cx="1819564" cy="5811838"/>
          </a:xfrm>
        </p:spPr>
        <p:txBody>
          <a:bodyPr vert="eaVert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0226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4167753" cy="435133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200"/>
              </a:spcAft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50000"/>
              </a:lnSpc>
              <a:spcAft>
                <a:spcPts val="1200"/>
              </a:spcAft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>
              <a:lnSpc>
                <a:spcPct val="150000"/>
              </a:lnSpc>
              <a:spcAft>
                <a:spcPts val="1200"/>
              </a:spcAft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2402238"/>
            <a:ext cx="4508715" cy="2187227"/>
          </a:xfrm>
        </p:spPr>
        <p:txBody>
          <a:bodyPr anchor="ctr">
            <a:noAutofit/>
          </a:bodyPr>
          <a:lstStyle>
            <a:lvl1pPr algn="l">
              <a:defRPr sz="4800">
                <a:solidFill>
                  <a:srgbClr val="D24726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308" y="2402237"/>
            <a:ext cx="5269424" cy="2187226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smtClean="0"/>
              <a:t>Haga clic para modificar el estilo de texto del patrón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smtClean="0"/>
              <a:t>Segundo nivel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smtClean="0"/>
              <a:t>Tercer nivel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smtClean="0"/>
              <a:t>Cuarto nivel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smtClean="0"/>
              <a:t>Haga clic para modificar el estilo de texto del patrón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smtClean="0"/>
              <a:t>Segundo nivel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smtClean="0"/>
              <a:t>Tercer nivel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smtClean="0"/>
              <a:t>Cuarto nivel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32822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737851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1" y="2193927"/>
            <a:ext cx="5156200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smtClean="0"/>
              <a:t>Haga clic para modificar el estilo de texto del patrón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smtClean="0"/>
              <a:t>Segundo nivel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smtClean="0"/>
              <a:t>Tercer nivel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smtClean="0"/>
              <a:t>Cuarto nivel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4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4" y="2193927"/>
            <a:ext cx="5157787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smtClean="0"/>
              <a:t>Haga clic para modificar el estilo de texto del patrón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smtClean="0"/>
              <a:t>Segundo nivel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smtClean="0"/>
              <a:t>Tercer nivel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smtClean="0"/>
              <a:t>Cuarto nivel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0602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081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3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smtClean="0"/>
              <a:t>Haga clic para modificar el estilo de texto del patrón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smtClean="0"/>
              <a:t>Segundo nivel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smtClean="0"/>
              <a:t>Tercer nivel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smtClean="0"/>
              <a:t>Cuarto nivel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9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95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noProof="1"/>
              <a:t>Bienvenido a PowerPoint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r>
              <a:rPr lang="es-ES" sz="2600" noProof="1"/>
              <a:t>Diseñe y ofrezca atractivas presentaciones fácilmente y con total confianza.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27" y="0"/>
            <a:ext cx="11353800" cy="624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Variabilidad Genética</a:t>
            </a:r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0346"/>
            <a:ext cx="6589059" cy="52006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971" y="1420346"/>
            <a:ext cx="5771029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020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Mecanismos de  variabilidad genética</a:t>
            </a:r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6835"/>
            <a:ext cx="6934200" cy="52006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331595"/>
            <a:ext cx="52578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878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75960" cy="52006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0"/>
            <a:ext cx="592836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90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13120" cy="52006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60" y="0"/>
            <a:ext cx="603504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465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Crecimiento Bacteriano</a:t>
            </a:r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29" y="1657350"/>
            <a:ext cx="898263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66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67443" y="197346"/>
            <a:ext cx="997675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dirty="0">
                <a:solidFill>
                  <a:srgbClr val="000099"/>
                </a:solidFill>
                <a:latin typeface="Helvetica" panose="020B0604020202020204" pitchFamily="34" charset="0"/>
              </a:rPr>
              <a:t>CRECIMIENTO: Incremento en los constituyentes celulares. En el caso de los microorganismos el crecimiento involucra un aumento en el número de células al reproducirse por procesos como gemación o fisión binaria.</a:t>
            </a:r>
            <a:br>
              <a:rPr lang="es-CL" dirty="0">
                <a:solidFill>
                  <a:srgbClr val="000099"/>
                </a:solidFill>
                <a:latin typeface="Helvetica" panose="020B0604020202020204" pitchFamily="34" charset="0"/>
              </a:rPr>
            </a:br>
            <a:endParaRPr lang="es-CL" dirty="0">
              <a:solidFill>
                <a:srgbClr val="204063"/>
              </a:solidFill>
              <a:latin typeface="Helvetica" panose="020B0604020202020204" pitchFamily="34" charset="0"/>
            </a:endParaRPr>
          </a:p>
          <a:p>
            <a:pPr algn="just"/>
            <a:r>
              <a:rPr lang="es-CL" dirty="0">
                <a:solidFill>
                  <a:srgbClr val="000099"/>
                </a:solidFill>
                <a:latin typeface="Helvetica" panose="020B0604020202020204" pitchFamily="34" charset="0"/>
              </a:rPr>
              <a:t/>
            </a:r>
            <a:br>
              <a:rPr lang="es-CL" dirty="0">
                <a:solidFill>
                  <a:srgbClr val="000099"/>
                </a:solidFill>
                <a:latin typeface="Helvetica" panose="020B0604020202020204" pitchFamily="34" charset="0"/>
              </a:rPr>
            </a:br>
            <a:endParaRPr lang="es-CL" dirty="0">
              <a:solidFill>
                <a:srgbClr val="204063"/>
              </a:solidFill>
              <a:latin typeface="Helvetica" panose="020B0604020202020204" pitchFamily="34" charset="0"/>
            </a:endParaRPr>
          </a:p>
          <a:p>
            <a:pPr algn="just"/>
            <a:r>
              <a:rPr lang="es-CL" dirty="0">
                <a:solidFill>
                  <a:srgbClr val="000099"/>
                </a:solidFill>
                <a:latin typeface="Helvetica" panose="020B0604020202020204" pitchFamily="34" charset="0"/>
              </a:rPr>
              <a:t>Ciclo de crecimiento: se logra en base al análisis de la Curva de Crecimiento de un cultivo microbiano.</a:t>
            </a:r>
            <a:br>
              <a:rPr lang="es-CL" dirty="0">
                <a:solidFill>
                  <a:srgbClr val="000099"/>
                </a:solidFill>
                <a:latin typeface="Helvetica" panose="020B0604020202020204" pitchFamily="34" charset="0"/>
              </a:rPr>
            </a:br>
            <a:endParaRPr lang="es-CL" dirty="0">
              <a:solidFill>
                <a:srgbClr val="204063"/>
              </a:solidFill>
              <a:latin typeface="Helvetica" panose="020B0604020202020204" pitchFamily="34" charset="0"/>
            </a:endParaRPr>
          </a:p>
          <a:p>
            <a:pPr algn="just"/>
            <a:r>
              <a:rPr lang="es-CL" dirty="0">
                <a:solidFill>
                  <a:srgbClr val="000099"/>
                </a:solidFill>
                <a:latin typeface="Helvetica" panose="020B0604020202020204" pitchFamily="34" charset="0"/>
              </a:rPr>
              <a:t/>
            </a:r>
            <a:br>
              <a:rPr lang="es-CL" dirty="0">
                <a:solidFill>
                  <a:srgbClr val="000099"/>
                </a:solidFill>
                <a:latin typeface="Helvetica" panose="020B0604020202020204" pitchFamily="34" charset="0"/>
              </a:rPr>
            </a:br>
            <a:endParaRPr lang="es-CL" dirty="0">
              <a:solidFill>
                <a:srgbClr val="204063"/>
              </a:solidFill>
              <a:latin typeface="Helvetica" panose="020B0604020202020204" pitchFamily="34" charset="0"/>
            </a:endParaRPr>
          </a:p>
          <a:p>
            <a:pPr algn="just"/>
            <a:r>
              <a:rPr lang="es-CL" dirty="0">
                <a:solidFill>
                  <a:srgbClr val="000099"/>
                </a:solidFill>
                <a:latin typeface="Helvetica" panose="020B0604020202020204" pitchFamily="34" charset="0"/>
              </a:rPr>
              <a:t>Microorganismos cultivados en un medio líquido en un sistema cerrado, no se provee de medio fresco durante la incubación, por lo que la concentración de nutrientes disminuye y la de desechos se incrementa.</a:t>
            </a:r>
            <a:br>
              <a:rPr lang="es-CL" dirty="0">
                <a:solidFill>
                  <a:srgbClr val="000099"/>
                </a:solidFill>
                <a:latin typeface="Helvetica" panose="020B0604020202020204" pitchFamily="34" charset="0"/>
              </a:rPr>
            </a:br>
            <a:endParaRPr lang="es-CL" dirty="0">
              <a:solidFill>
                <a:srgbClr val="204063"/>
              </a:solidFill>
              <a:latin typeface="Helvetica" panose="020B0604020202020204" pitchFamily="34" charset="0"/>
            </a:endParaRPr>
          </a:p>
          <a:p>
            <a:pPr algn="just"/>
            <a:r>
              <a:rPr lang="es-CL" dirty="0">
                <a:solidFill>
                  <a:srgbClr val="000099"/>
                </a:solidFill>
                <a:latin typeface="Helvetica" panose="020B0604020202020204" pitchFamily="34" charset="0"/>
              </a:rPr>
              <a:t/>
            </a:r>
            <a:br>
              <a:rPr lang="es-CL" dirty="0">
                <a:solidFill>
                  <a:srgbClr val="000099"/>
                </a:solidFill>
                <a:latin typeface="Helvetica" panose="020B0604020202020204" pitchFamily="34" charset="0"/>
              </a:rPr>
            </a:br>
            <a:endParaRPr lang="es-CL" dirty="0">
              <a:solidFill>
                <a:srgbClr val="204063"/>
              </a:solidFill>
              <a:latin typeface="Helvetica" panose="020B0604020202020204" pitchFamily="34" charset="0"/>
            </a:endParaRPr>
          </a:p>
          <a:p>
            <a:pPr algn="just"/>
            <a:r>
              <a:rPr lang="es-CL" dirty="0">
                <a:solidFill>
                  <a:srgbClr val="000099"/>
                </a:solidFill>
                <a:latin typeface="Helvetica" panose="020B0604020202020204" pitchFamily="34" charset="0"/>
              </a:rPr>
              <a:t>El crecimiento se puede graficar como el logaritmo del número de células versus el tiempo de incubación. Lo que resulta en una curva de 4 fases distintas:</a:t>
            </a:r>
            <a:endParaRPr lang="es-CL" i="0" dirty="0">
              <a:solidFill>
                <a:srgbClr val="204063"/>
              </a:solidFill>
              <a:effectLst/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303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63286" y="212271"/>
            <a:ext cx="66294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dirty="0">
                <a:solidFill>
                  <a:srgbClr val="000099"/>
                </a:solidFill>
                <a:latin typeface="Helvetica" panose="020B0604020202020204" pitchFamily="34" charset="0"/>
              </a:rPr>
              <a:t>FASE LAG: </a:t>
            </a:r>
            <a:endParaRPr lang="es-CL" dirty="0">
              <a:solidFill>
                <a:srgbClr val="204063"/>
              </a:solidFill>
              <a:latin typeface="Helvetica" panose="020B0604020202020204" pitchFamily="34" charset="0"/>
            </a:endParaRPr>
          </a:p>
          <a:p>
            <a:pPr algn="just"/>
            <a:r>
              <a:rPr lang="es-CL" dirty="0">
                <a:solidFill>
                  <a:srgbClr val="204063"/>
                </a:solidFill>
                <a:latin typeface="Helvetica" panose="020B0604020202020204" pitchFamily="34" charset="0"/>
              </a:rPr>
              <a:t/>
            </a:r>
            <a:br>
              <a:rPr lang="es-CL" dirty="0">
                <a:solidFill>
                  <a:srgbClr val="204063"/>
                </a:solidFill>
                <a:latin typeface="Helvetica" panose="020B0604020202020204" pitchFamily="34" charset="0"/>
              </a:rPr>
            </a:br>
            <a:r>
              <a:rPr lang="es-CL" dirty="0">
                <a:solidFill>
                  <a:srgbClr val="000099"/>
                </a:solidFill>
                <a:latin typeface="Helvetica" panose="020B0604020202020204" pitchFamily="34" charset="0"/>
              </a:rPr>
              <a:t>Los microorganismos son introducidos a un medio fresco, no ocurre un incremento inmediato en el número de células o masa celular. No hay división celular pues la célula se encuentra sintetizando nuevos componentes, esto debido a varias razones: cultivo viejo o dañado, medio diferente. </a:t>
            </a:r>
            <a:endParaRPr lang="es-CL" dirty="0">
              <a:solidFill>
                <a:srgbClr val="204063"/>
              </a:solidFill>
              <a:latin typeface="Helvetica" panose="020B0604020202020204" pitchFamily="34" charset="0"/>
            </a:endParaRPr>
          </a:p>
          <a:p>
            <a:pPr algn="just"/>
            <a:r>
              <a:rPr lang="es-CL" dirty="0" smtClean="0">
                <a:solidFill>
                  <a:srgbClr val="000099"/>
                </a:solidFill>
                <a:latin typeface="Helvetica" panose="020B0604020202020204" pitchFamily="34" charset="0"/>
              </a:rPr>
              <a:t>Luego </a:t>
            </a:r>
            <a:r>
              <a:rPr lang="es-CL" dirty="0">
                <a:solidFill>
                  <a:srgbClr val="000099"/>
                </a:solidFill>
                <a:latin typeface="Helvetica" panose="020B0604020202020204" pitchFamily="34" charset="0"/>
              </a:rPr>
              <a:t>de esta fase de síntesis y recuperación las células están en óptimo estado para replicar su ADN, crecer en masa celular y dividirse. Esta fase puede variar considerablemente dependiendo de la condición de los microorganismos inoculados y la naturaleza del medio empleado. </a:t>
            </a:r>
            <a:endParaRPr lang="es-CL" dirty="0" smtClean="0">
              <a:solidFill>
                <a:srgbClr val="000099"/>
              </a:solidFill>
              <a:latin typeface="Helvetica" panose="020B0604020202020204" pitchFamily="34" charset="0"/>
            </a:endParaRPr>
          </a:p>
          <a:p>
            <a:pPr algn="just"/>
            <a:endParaRPr lang="es-CL" dirty="0">
              <a:solidFill>
                <a:srgbClr val="204063"/>
              </a:solidFill>
              <a:latin typeface="Helvetica" panose="020B0604020202020204" pitchFamily="34" charset="0"/>
            </a:endParaRPr>
          </a:p>
          <a:p>
            <a:pPr algn="just"/>
            <a:r>
              <a:rPr lang="es-CL" dirty="0">
                <a:solidFill>
                  <a:srgbClr val="000099"/>
                </a:solidFill>
                <a:latin typeface="Helvetica" panose="020B0604020202020204" pitchFamily="34" charset="0"/>
              </a:rPr>
              <a:t>FASE DE CRECIMIENTO EXPONENCIAL O LOG:</a:t>
            </a:r>
            <a:br>
              <a:rPr lang="es-CL" dirty="0">
                <a:solidFill>
                  <a:srgbClr val="000099"/>
                </a:solidFill>
                <a:latin typeface="Helvetica" panose="020B0604020202020204" pitchFamily="34" charset="0"/>
              </a:rPr>
            </a:br>
            <a:r>
              <a:rPr lang="es-CL" dirty="0" smtClean="0">
                <a:solidFill>
                  <a:srgbClr val="000099"/>
                </a:solidFill>
                <a:latin typeface="Helvetica" panose="020B0604020202020204" pitchFamily="34" charset="0"/>
              </a:rPr>
              <a:t>Los </a:t>
            </a:r>
            <a:r>
              <a:rPr lang="es-CL" dirty="0">
                <a:solidFill>
                  <a:srgbClr val="000099"/>
                </a:solidFill>
                <a:latin typeface="Helvetica" panose="020B0604020202020204" pitchFamily="34" charset="0"/>
              </a:rPr>
              <a:t>microorganismos se encuentran en la tasa máxima posible de crecimiento y división determinada por: potencial genético, la naturaleza del medio y las condiciones de crecimiento.</a:t>
            </a:r>
            <a:br>
              <a:rPr lang="es-CL" dirty="0">
                <a:solidFill>
                  <a:srgbClr val="000099"/>
                </a:solidFill>
                <a:latin typeface="Helvetica" panose="020B0604020202020204" pitchFamily="34" charset="0"/>
              </a:rPr>
            </a:br>
            <a:r>
              <a:rPr lang="es-CL" dirty="0" smtClean="0">
                <a:solidFill>
                  <a:srgbClr val="000099"/>
                </a:solidFill>
                <a:latin typeface="Helvetica" panose="020B0604020202020204" pitchFamily="34" charset="0"/>
              </a:rPr>
              <a:t>La </a:t>
            </a:r>
            <a:r>
              <a:rPr lang="es-CL" dirty="0">
                <a:solidFill>
                  <a:srgbClr val="000099"/>
                </a:solidFill>
                <a:latin typeface="Helvetica" panose="020B0604020202020204" pitchFamily="34" charset="0"/>
              </a:rPr>
              <a:t>tasa de crecimiento es constante, se dividen y doblan en número a intervalos regulares. Debido a que cada célula se divide en un momento ligeramente distinto, la curva de crecimiento aumenta progresivamente en vez de hacer saltos. </a:t>
            </a:r>
            <a:endParaRPr lang="es-CL" i="0" dirty="0">
              <a:solidFill>
                <a:srgbClr val="204063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792686" y="798570"/>
            <a:ext cx="522514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dirty="0" smtClean="0">
                <a:solidFill>
                  <a:srgbClr val="000099"/>
                </a:solidFill>
                <a:latin typeface="Helvetica" panose="020B0604020202020204" pitchFamily="34" charset="0"/>
              </a:rPr>
              <a:t>                                   FASE ESTACIONARIA</a:t>
            </a:r>
            <a:r>
              <a:rPr lang="es-CL" dirty="0">
                <a:solidFill>
                  <a:srgbClr val="000099"/>
                </a:solidFill>
                <a:latin typeface="Helvetica" panose="020B0604020202020204" pitchFamily="34" charset="0"/>
              </a:rPr>
              <a:t>:</a:t>
            </a:r>
            <a:br>
              <a:rPr lang="es-CL" dirty="0">
                <a:solidFill>
                  <a:srgbClr val="000099"/>
                </a:solidFill>
                <a:latin typeface="Helvetica" panose="020B0604020202020204" pitchFamily="34" charset="0"/>
              </a:rPr>
            </a:br>
            <a:r>
              <a:rPr lang="es-CL" dirty="0" smtClean="0">
                <a:solidFill>
                  <a:srgbClr val="000099"/>
                </a:solidFill>
                <a:latin typeface="Helvetica" panose="020B0604020202020204" pitchFamily="34" charset="0"/>
              </a:rPr>
              <a:t>El </a:t>
            </a:r>
            <a:r>
              <a:rPr lang="es-CL" dirty="0">
                <a:solidFill>
                  <a:srgbClr val="000099"/>
                </a:solidFill>
                <a:latin typeface="Helvetica" panose="020B0604020202020204" pitchFamily="34" charset="0"/>
              </a:rPr>
              <a:t>crecimiento cesa y la curva se convierte en una línea horizontal. El tamaño final de la población depende: disponibilidad de los nutrientes y de otros factores como el tipo de </a:t>
            </a:r>
            <a:r>
              <a:rPr lang="es-CL" dirty="0" smtClean="0">
                <a:solidFill>
                  <a:srgbClr val="000099"/>
                </a:solidFill>
                <a:latin typeface="Helvetica" panose="020B0604020202020204" pitchFamily="34" charset="0"/>
              </a:rPr>
              <a:t>microorganismo inoculado</a:t>
            </a:r>
            <a:r>
              <a:rPr lang="es-CL" dirty="0">
                <a:solidFill>
                  <a:srgbClr val="000099"/>
                </a:solidFill>
                <a:latin typeface="Helvetica" panose="020B0604020202020204" pitchFamily="34" charset="0"/>
              </a:rPr>
              <a:t>.</a:t>
            </a:r>
            <a:br>
              <a:rPr lang="es-CL" dirty="0">
                <a:solidFill>
                  <a:srgbClr val="000099"/>
                </a:solidFill>
                <a:latin typeface="Helvetica" panose="020B0604020202020204" pitchFamily="34" charset="0"/>
              </a:rPr>
            </a:br>
            <a:r>
              <a:rPr lang="es-CL" dirty="0" smtClean="0">
                <a:solidFill>
                  <a:srgbClr val="000099"/>
                </a:solidFill>
                <a:latin typeface="Helvetica" panose="020B0604020202020204" pitchFamily="34" charset="0"/>
              </a:rPr>
              <a:t>La </a:t>
            </a:r>
            <a:r>
              <a:rPr lang="es-CL" dirty="0">
                <a:solidFill>
                  <a:srgbClr val="000099"/>
                </a:solidFill>
                <a:latin typeface="Helvetica" panose="020B0604020202020204" pitchFamily="34" charset="0"/>
              </a:rPr>
              <a:t>cantidad total de microorganismos viables se mantiene constante, existe balance entre la división y la muerte celular o porque simplemente la población cesa la división y se mantiene metabólicamente activa. Se llega a esta fase por: limitación de nutrientes, disminución de oxígeno, acumulación de desechos tóxicos. </a:t>
            </a:r>
            <a:endParaRPr lang="es-CL" i="0" dirty="0">
              <a:solidFill>
                <a:srgbClr val="204063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792686" y="4491891"/>
            <a:ext cx="509995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dirty="0" smtClean="0">
                <a:solidFill>
                  <a:srgbClr val="000099"/>
                </a:solidFill>
                <a:latin typeface="Helvetica" panose="020B0604020202020204" pitchFamily="34" charset="0"/>
              </a:rPr>
              <a:t>FASE DE </a:t>
            </a:r>
            <a:r>
              <a:rPr lang="es-CL" dirty="0">
                <a:solidFill>
                  <a:srgbClr val="000099"/>
                </a:solidFill>
                <a:latin typeface="Helvetica" panose="020B0604020202020204" pitchFamily="34" charset="0"/>
              </a:rPr>
              <a:t>MUERTE:</a:t>
            </a:r>
            <a:br>
              <a:rPr lang="es-CL" dirty="0">
                <a:solidFill>
                  <a:srgbClr val="000099"/>
                </a:solidFill>
                <a:latin typeface="Helvetica" panose="020B0604020202020204" pitchFamily="34" charset="0"/>
              </a:rPr>
            </a:br>
            <a:r>
              <a:rPr lang="es-CL" dirty="0" smtClean="0">
                <a:solidFill>
                  <a:srgbClr val="000099"/>
                </a:solidFill>
                <a:latin typeface="Helvetica" panose="020B0604020202020204" pitchFamily="34" charset="0"/>
              </a:rPr>
              <a:t>Los </a:t>
            </a:r>
            <a:r>
              <a:rPr lang="es-CL" dirty="0">
                <a:solidFill>
                  <a:srgbClr val="000099"/>
                </a:solidFill>
                <a:latin typeface="Helvetica" panose="020B0604020202020204" pitchFamily="34" charset="0"/>
              </a:rPr>
              <a:t>cambios perjudiciales en el ambiente de crecimiento llevan a disminuir la cantidad de células viables. La fase de muerte al igual que la fase exponencial del crecimiento es logarítmica, una proporción constante de células muere cada hora. </a:t>
            </a:r>
            <a:endParaRPr lang="es-CL" i="0" dirty="0">
              <a:solidFill>
                <a:srgbClr val="204063"/>
              </a:solidFill>
              <a:effectLst/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097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23" y="828675"/>
            <a:ext cx="9493623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646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452782" cy="330797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782" y="0"/>
            <a:ext cx="5708277" cy="330797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422277"/>
            <a:ext cx="9220200" cy="343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952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06440" cy="4191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440" y="0"/>
            <a:ext cx="544068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9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66" y="331134"/>
            <a:ext cx="5419163" cy="52006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307" y="331135"/>
            <a:ext cx="6046694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787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740" y="67627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8909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280" y="828675"/>
            <a:ext cx="808482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958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08320" cy="313944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920" y="0"/>
            <a:ext cx="6126480" cy="313944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2319"/>
            <a:ext cx="5608320" cy="333756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920" y="3322319"/>
            <a:ext cx="6126480" cy="333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223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8675"/>
            <a:ext cx="10450286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9387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Enfermedades </a:t>
            </a:r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82" y="1487581"/>
            <a:ext cx="9090211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6002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7" y="616404"/>
            <a:ext cx="6008914" cy="596401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714" y="616403"/>
            <a:ext cx="5497286" cy="563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4134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Aplicaciones y beneficios</a:t>
            </a:r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747" y="1527922"/>
            <a:ext cx="6326841" cy="52006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794" y="1527922"/>
            <a:ext cx="6107206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208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5228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377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bacterias</a:t>
            </a:r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5983" y="1426058"/>
            <a:ext cx="6076950" cy="456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966" y="1426058"/>
            <a:ext cx="6466233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999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48" y="318052"/>
            <a:ext cx="9780104" cy="539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225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362"/>
            <a:ext cx="6076950" cy="45624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950" y="233361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23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50" y="0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78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0003"/>
            <a:ext cx="6172200" cy="460393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00" y="1380003"/>
            <a:ext cx="6210300" cy="460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984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Reproducción Bacteriana</a:t>
            </a:r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0" y="1339664"/>
            <a:ext cx="1021976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705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Reproducción Bacteriana</a:t>
            </a:r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94" y="1554816"/>
            <a:ext cx="976256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106103"/>
      </p:ext>
    </p:extLst>
  </p:cSld>
  <p:clrMapOvr>
    <a:masterClrMapping/>
  </p:clrMapOvr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comeDoc" id="{E1E7EDF9-8B79-4E5D-B508-2301E35CD219}" vid="{4342E303-0389-44F2-B6F0-C13C203CC59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8DBC0A1-66E1-4B9D-88C2-9B3A32A214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Bienvenido a PowerPoint</Template>
  <TotalTime>0</TotalTime>
  <Words>79</Words>
  <Application>Microsoft Office PowerPoint</Application>
  <PresentationFormat>Panorámica</PresentationFormat>
  <Paragraphs>27</Paragraphs>
  <Slides>27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3" baseType="lpstr">
      <vt:lpstr>Arial</vt:lpstr>
      <vt:lpstr>Calibri</vt:lpstr>
      <vt:lpstr>Helvetica</vt:lpstr>
      <vt:lpstr>Segoe UI</vt:lpstr>
      <vt:lpstr>Segoe UI Light</vt:lpstr>
      <vt:lpstr>WelcomeDoc</vt:lpstr>
      <vt:lpstr>Bienvenido a PowerPoint</vt:lpstr>
      <vt:lpstr>Presentación de PowerPoint</vt:lpstr>
      <vt:lpstr>bacterias</vt:lpstr>
      <vt:lpstr>Presentación de PowerPoint</vt:lpstr>
      <vt:lpstr>Presentación de PowerPoint</vt:lpstr>
      <vt:lpstr>Presentación de PowerPoint</vt:lpstr>
      <vt:lpstr>Presentación de PowerPoint</vt:lpstr>
      <vt:lpstr>Reproducción Bacteriana</vt:lpstr>
      <vt:lpstr>Reproducción Bacteriana</vt:lpstr>
      <vt:lpstr>Variabilidad Genética</vt:lpstr>
      <vt:lpstr>Mecanismos de  variabilidad genética</vt:lpstr>
      <vt:lpstr>Presentación de PowerPoint</vt:lpstr>
      <vt:lpstr>Presentación de PowerPoint</vt:lpstr>
      <vt:lpstr>Crecimiento Bacteriano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Enfermedades </vt:lpstr>
      <vt:lpstr>Presentación de PowerPoint</vt:lpstr>
      <vt:lpstr>Aplicaciones y beneficios</vt:lpstr>
      <vt:lpstr>Presentación de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2017-08-12T03:04:48Z</dcterms:created>
  <dcterms:modified xsi:type="dcterms:W3CDTF">2017-08-21T05:18:10Z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TC029239449991</vt:lpwstr>
  </property>
</Properties>
</file>