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riángulo isósceles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CF779699-0ABC-4729-8B65-1105A49A15AA}" type="datetimeFigureOut">
              <a:rPr lang="es-CL" smtClean="0"/>
              <a:t>05-11-2015</a:t>
            </a:fld>
            <a:endParaRPr lang="es-CL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s-CL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6C586237-68DE-4486-9148-AD5AE38AA69B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79699-0ABC-4729-8B65-1105A49A15AA}" type="datetimeFigureOut">
              <a:rPr lang="es-CL" smtClean="0"/>
              <a:t>05-11-2015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86237-68DE-4486-9148-AD5AE38AA69B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79699-0ABC-4729-8B65-1105A49A15AA}" type="datetimeFigureOut">
              <a:rPr lang="es-CL" smtClean="0"/>
              <a:t>05-11-2015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86237-68DE-4486-9148-AD5AE38AA69B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CF779699-0ABC-4729-8B65-1105A49A15AA}" type="datetimeFigureOut">
              <a:rPr lang="es-CL" smtClean="0"/>
              <a:t>05-11-2015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86237-68DE-4486-9148-AD5AE38AA69B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riángulo rectángulo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Triángulo isósceles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CF779699-0ABC-4729-8B65-1105A49A15AA}" type="datetimeFigureOut">
              <a:rPr lang="es-CL" smtClean="0"/>
              <a:t>05-11-2015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6C586237-68DE-4486-9148-AD5AE38AA69B}" type="slidenum">
              <a:rPr lang="es-CL" smtClean="0"/>
              <a:t>‹Nº›</a:t>
            </a:fld>
            <a:endParaRPr lang="es-CL"/>
          </a:p>
        </p:txBody>
      </p:sp>
      <p:cxnSp>
        <p:nvCxnSpPr>
          <p:cNvPr id="11" name="10 Conector recto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CF779699-0ABC-4729-8B65-1105A49A15AA}" type="datetimeFigureOut">
              <a:rPr lang="es-CL" smtClean="0"/>
              <a:t>05-11-2015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C586237-68DE-4486-9148-AD5AE38AA69B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CF779699-0ABC-4729-8B65-1105A49A15AA}" type="datetimeFigureOut">
              <a:rPr lang="es-CL" smtClean="0"/>
              <a:t>05-11-2015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6C586237-68DE-4486-9148-AD5AE38AA69B}" type="slidenum">
              <a:rPr lang="es-CL" smtClean="0"/>
              <a:t>‹Nº›</a:t>
            </a:fld>
            <a:endParaRPr lang="es-C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79699-0ABC-4729-8B65-1105A49A15AA}" type="datetimeFigureOut">
              <a:rPr lang="es-CL" smtClean="0"/>
              <a:t>05-11-2015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86237-68DE-4486-9148-AD5AE38AA69B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CF779699-0ABC-4729-8B65-1105A49A15AA}" type="datetimeFigureOut">
              <a:rPr lang="es-CL" smtClean="0"/>
              <a:t>05-11-2015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C586237-68DE-4486-9148-AD5AE38AA69B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CF779699-0ABC-4729-8B65-1105A49A15AA}" type="datetimeFigureOut">
              <a:rPr lang="es-CL" smtClean="0"/>
              <a:t>05-11-2015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6C586237-68DE-4486-9148-AD5AE38AA69B}" type="slidenum">
              <a:rPr lang="es-CL" smtClean="0"/>
              <a:t>‹Nº›</a:t>
            </a:fld>
            <a:endParaRPr lang="es-C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CF779699-0ABC-4729-8B65-1105A49A15AA}" type="datetimeFigureOut">
              <a:rPr lang="es-CL" smtClean="0"/>
              <a:t>05-11-2015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6C586237-68DE-4486-9148-AD5AE38AA69B}" type="slidenum">
              <a:rPr lang="es-CL" smtClean="0"/>
              <a:t>‹Nº›</a:t>
            </a:fld>
            <a:endParaRPr lang="es-C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riángulo rectángulo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CF779699-0ABC-4729-8B65-1105A49A15AA}" type="datetimeFigureOut">
              <a:rPr lang="es-CL" smtClean="0"/>
              <a:t>05-11-2015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s-CL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6C586237-68DE-4486-9148-AD5AE38AA69B}" type="slidenum">
              <a:rPr lang="es-CL" smtClean="0"/>
              <a:t>‹Nº›</a:t>
            </a:fld>
            <a:endParaRPr lang="es-C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584175"/>
          </a:xfrm>
        </p:spPr>
        <p:txBody>
          <a:bodyPr/>
          <a:lstStyle/>
          <a:p>
            <a:r>
              <a:rPr lang="es-CL" dirty="0" smtClean="0"/>
              <a:t>Estructura del riñón</a:t>
            </a:r>
            <a:endParaRPr lang="es-CL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801514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LPHRG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1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14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339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79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82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319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32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940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16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315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72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Objetivos 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484785"/>
            <a:ext cx="8229600" cy="3600399"/>
          </a:xfrm>
        </p:spPr>
        <p:txBody>
          <a:bodyPr>
            <a:normAutofit/>
          </a:bodyPr>
          <a:lstStyle/>
          <a:p>
            <a:endParaRPr lang="es-CL" dirty="0" smtClean="0"/>
          </a:p>
          <a:p>
            <a:r>
              <a:rPr lang="es-CL" dirty="0" smtClean="0"/>
              <a:t>Conocer las estructuras principales del riñón </a:t>
            </a:r>
          </a:p>
          <a:p>
            <a:r>
              <a:rPr lang="es-CL" dirty="0" smtClean="0"/>
              <a:t>Conocer los órganos principales del sistema renal </a:t>
            </a:r>
          </a:p>
          <a:p>
            <a:r>
              <a:rPr lang="es-CL" dirty="0" smtClean="0"/>
              <a:t>Comprender el proceso de formación de la orina  </a:t>
            </a:r>
          </a:p>
          <a:p>
            <a:pPr marL="0" indent="0">
              <a:buNone/>
            </a:pPr>
            <a:r>
              <a:rPr lang="es-CL" dirty="0" smtClean="0"/>
              <a:t> .</a:t>
            </a:r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 smtClean="0"/>
          </a:p>
          <a:p>
            <a:endParaRPr lang="es-CL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2682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4436" rIns="91440" bIns="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Conocer </a:t>
            </a:r>
            <a:endParaRPr kumimoji="0" lang="es-CL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2682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4436" rIns="91440" bIns="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las</a:t>
            </a:r>
            <a:endParaRPr kumimoji="0" lang="es-CL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2682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4436" rIns="91440" bIns="17457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2682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4436" rIns="91440" bIns="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estru</a:t>
            </a:r>
            <a:endParaRPr kumimoji="0" lang="es-CL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2682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4436" rIns="91440" bIns="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cturas</a:t>
            </a:r>
            <a:endParaRPr kumimoji="0" lang="es-CL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2682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4436" rIns="91440" bIns="17457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2682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4436" rIns="91440" bIns="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principa</a:t>
            </a:r>
            <a:endParaRPr kumimoji="0" lang="es-CL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0"/>
            <a:ext cx="2682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4436" rIns="91440" bIns="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les</a:t>
            </a:r>
            <a:endParaRPr kumimoji="0" lang="es-CL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0"/>
            <a:ext cx="2682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4436" rIns="91440" bIns="17457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0" y="0"/>
            <a:ext cx="2682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4436" rIns="91440" bIns="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del riñón</a:t>
            </a:r>
            <a:endParaRPr kumimoji="0" lang="es-CL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0" y="0"/>
            <a:ext cx="2682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4436" rIns="91440" bIns="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</a:t>
            </a:r>
            <a:endParaRPr kumimoji="0" lang="es-CL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0" y="0"/>
            <a:ext cx="2682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4436" rIns="91440" bIns="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Cono</a:t>
            </a:r>
            <a:endParaRPr kumimoji="0" lang="es-CL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0"/>
            <a:ext cx="2682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4436" rIns="91440" bIns="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cer </a:t>
            </a:r>
            <a:endParaRPr kumimoji="0" lang="es-CL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0" y="0"/>
            <a:ext cx="2682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4436" rIns="91440" bIns="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los ór</a:t>
            </a:r>
            <a:endParaRPr kumimoji="0" lang="es-CL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0" y="0"/>
            <a:ext cx="2682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4436" rIns="91440" bIns="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ga</a:t>
            </a:r>
            <a:endParaRPr kumimoji="0" lang="es-CL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0" y="0"/>
            <a:ext cx="2682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4436" rIns="91440" bIns="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nos </a:t>
            </a:r>
            <a:endParaRPr kumimoji="0" lang="es-CL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0" y="0"/>
            <a:ext cx="2682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4436" rIns="91440" bIns="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principales </a:t>
            </a:r>
            <a:endParaRPr kumimoji="0" lang="es-CL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0" y="0"/>
            <a:ext cx="2682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4436" rIns="91440" bIns="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del s</a:t>
            </a:r>
            <a:endParaRPr kumimoji="0" lang="es-CL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0" y="0"/>
            <a:ext cx="2682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4436" rIns="91440" bIns="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istema</a:t>
            </a:r>
            <a:endParaRPr kumimoji="0" lang="es-CL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0" y="0"/>
            <a:ext cx="2682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4436" rIns="91440" bIns="17457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0" y="0"/>
            <a:ext cx="2682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4436" rIns="91440" bIns="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ren</a:t>
            </a:r>
            <a:endParaRPr kumimoji="0" lang="es-CL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0" y="0"/>
            <a:ext cx="2682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4436" rIns="91440" bIns="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al</a:t>
            </a:r>
            <a:endParaRPr kumimoji="0" lang="es-CL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0" y="0"/>
            <a:ext cx="2682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4436" rIns="91440" bIns="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</a:t>
            </a:r>
            <a:endParaRPr kumimoji="0" lang="es-CL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0" y="0"/>
            <a:ext cx="2682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4436" rIns="91440" bIns="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Comprender el proc</a:t>
            </a:r>
            <a:endParaRPr kumimoji="0" lang="es-CL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0" y="0"/>
            <a:ext cx="2682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4436" rIns="91440" bIns="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eso de </a:t>
            </a:r>
            <a:endParaRPr kumimoji="0" lang="es-CL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0" y="0"/>
            <a:ext cx="2682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4436" rIns="91440" bIns="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forma</a:t>
            </a:r>
            <a:endParaRPr kumimoji="0" lang="es-CL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0" y="0"/>
            <a:ext cx="2682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4436" rIns="91440" bIns="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ción </a:t>
            </a:r>
            <a:endParaRPr kumimoji="0" lang="es-CL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29"/>
          <p:cNvSpPr>
            <a:spLocks noChangeArrowheads="1"/>
          </p:cNvSpPr>
          <p:nvPr/>
        </p:nvSpPr>
        <p:spPr bwMode="auto">
          <a:xfrm>
            <a:off x="0" y="0"/>
            <a:ext cx="2682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4436" rIns="91440" bIns="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de </a:t>
            </a:r>
            <a:endParaRPr kumimoji="0" lang="es-CL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0"/>
          <p:cNvSpPr>
            <a:spLocks noChangeArrowheads="1"/>
          </p:cNvSpPr>
          <p:nvPr/>
        </p:nvSpPr>
        <p:spPr bwMode="auto">
          <a:xfrm>
            <a:off x="0" y="0"/>
            <a:ext cx="2682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4436" rIns="91440" bIns="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la </a:t>
            </a:r>
            <a:endParaRPr kumimoji="0" lang="es-CL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1"/>
          <p:cNvSpPr>
            <a:spLocks noChangeArrowheads="1"/>
          </p:cNvSpPr>
          <p:nvPr/>
        </p:nvSpPr>
        <p:spPr bwMode="auto">
          <a:xfrm>
            <a:off x="0" y="0"/>
            <a:ext cx="2682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4436" rIns="91440" bIns="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orina</a:t>
            </a:r>
            <a:endParaRPr kumimoji="0" lang="es-CL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2"/>
          <p:cNvSpPr>
            <a:spLocks noChangeArrowheads="1"/>
          </p:cNvSpPr>
          <p:nvPr/>
        </p:nvSpPr>
        <p:spPr bwMode="auto">
          <a:xfrm>
            <a:off x="0" y="0"/>
            <a:ext cx="2682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4436" rIns="91440" bIns="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es-CL" sz="900" b="1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3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046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25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91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159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581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584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27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14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75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61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97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53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49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56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85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627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857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82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20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61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03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Funciones del riñón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45024"/>
          </a:xfrm>
        </p:spPr>
        <p:txBody>
          <a:bodyPr/>
          <a:lstStyle/>
          <a:p>
            <a:r>
              <a:rPr lang="es-CL" dirty="0" smtClean="0"/>
              <a:t>Excreción de los productos de desecho ( urea- creatinina-fosforo, etc. )</a:t>
            </a:r>
          </a:p>
          <a:p>
            <a:r>
              <a:rPr lang="es-CL" dirty="0" smtClean="0"/>
              <a:t>Regulación del medio interno ( homeostasis)</a:t>
            </a:r>
          </a:p>
          <a:p>
            <a:r>
              <a:rPr lang="es-CL" dirty="0" smtClean="0"/>
              <a:t>Regulación endocrina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4619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81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77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2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42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Gracias 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Profesora : Ingrid Alamos</a:t>
            </a:r>
          </a:p>
          <a:p>
            <a:r>
              <a:rPr lang="es-CL" dirty="0"/>
              <a:t> </a:t>
            </a:r>
            <a:r>
              <a:rPr lang="es-CL" dirty="0" smtClean="0"/>
              <a:t>Departamento biología y ciencias </a:t>
            </a:r>
          </a:p>
          <a:p>
            <a:r>
              <a:rPr lang="es-CL" dirty="0" smtClean="0"/>
              <a:t>Unidad : Homeostasis ( equilibrio hídrico- salino)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5902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Formación de la orina </a:t>
            </a:r>
            <a:endParaRPr lang="es-CL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Procesos : </a:t>
            </a:r>
            <a:endParaRPr lang="es-CL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/>
          </a:bodyPr>
          <a:lstStyle/>
          <a:p>
            <a:r>
              <a:rPr lang="es-CL" dirty="0" smtClean="0"/>
              <a:t>Nefrón : unidad básica de los riñones </a:t>
            </a:r>
            <a:endParaRPr lang="es-CL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CL" dirty="0" smtClean="0"/>
              <a:t>Suma de tres procesos renales :</a:t>
            </a:r>
          </a:p>
          <a:p>
            <a:r>
              <a:rPr lang="es-CL" dirty="0" smtClean="0"/>
              <a:t>A) Filtración glomerular </a:t>
            </a:r>
          </a:p>
          <a:p>
            <a:r>
              <a:rPr lang="es-CL" dirty="0" smtClean="0"/>
              <a:t>( entre la capsula de bowman y el glomérulo de Malpighi)</a:t>
            </a:r>
          </a:p>
          <a:p>
            <a:r>
              <a:rPr lang="es-CL" dirty="0" smtClean="0"/>
              <a:t>B) reabsorción tubular </a:t>
            </a:r>
          </a:p>
          <a:p>
            <a:r>
              <a:rPr lang="es-CL" dirty="0" smtClean="0"/>
              <a:t>( desde los túbulos renales hacia la sangre)</a:t>
            </a:r>
          </a:p>
          <a:p>
            <a:r>
              <a:rPr lang="es-CL" dirty="0" smtClean="0"/>
              <a:t>C) secreción tubular ( De la sangre a los túbulos )</a:t>
            </a:r>
          </a:p>
          <a:p>
            <a:endParaRPr lang="es-CL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01008"/>
            <a:ext cx="483386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64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74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220" y="620688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12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55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95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849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ío">
  <a:themeElements>
    <a:clrScheme name="Brío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Clásico de Office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200</TotalTime>
  <Words>163</Words>
  <Application>Microsoft Office PowerPoint</Application>
  <PresentationFormat>Presentación en pantalla (4:3)</PresentationFormat>
  <Paragraphs>88</Paragraphs>
  <Slides>44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5" baseType="lpstr">
      <vt:lpstr>Brío</vt:lpstr>
      <vt:lpstr>Estructura del riñón</vt:lpstr>
      <vt:lpstr>Objetivos </vt:lpstr>
      <vt:lpstr>Presentación de PowerPoint</vt:lpstr>
      <vt:lpstr>Funciones del riñón</vt:lpstr>
      <vt:lpstr>Formación de la orina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Estructura del riñón</dc:title>
  <dc:creator>Ingrid</dc:creator>
  <cp:lastModifiedBy>Ingrid</cp:lastModifiedBy>
  <cp:revision>8</cp:revision>
  <dcterms:created xsi:type="dcterms:W3CDTF">2012-10-24T03:39:17Z</dcterms:created>
  <dcterms:modified xsi:type="dcterms:W3CDTF">2015-11-05T17:50:27Z</dcterms:modified>
</cp:coreProperties>
</file>