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6" r:id="rId2"/>
    <p:sldId id="323" r:id="rId3"/>
    <p:sldId id="259" r:id="rId4"/>
    <p:sldId id="324" r:id="rId5"/>
    <p:sldId id="291" r:id="rId6"/>
    <p:sldId id="294" r:id="rId7"/>
    <p:sldId id="292" r:id="rId8"/>
    <p:sldId id="267" r:id="rId9"/>
    <p:sldId id="261" r:id="rId10"/>
    <p:sldId id="270" r:id="rId11"/>
    <p:sldId id="271" r:id="rId12"/>
    <p:sldId id="272" r:id="rId13"/>
    <p:sldId id="305" r:id="rId14"/>
    <p:sldId id="304" r:id="rId15"/>
    <p:sldId id="277" r:id="rId16"/>
    <p:sldId id="279" r:id="rId17"/>
    <p:sldId id="281" r:id="rId18"/>
    <p:sldId id="283" r:id="rId19"/>
    <p:sldId id="286" r:id="rId20"/>
    <p:sldId id="325" r:id="rId21"/>
    <p:sldId id="289" r:id="rId22"/>
    <p:sldId id="290" r:id="rId23"/>
    <p:sldId id="303" r:id="rId24"/>
    <p:sldId id="320" r:id="rId25"/>
    <p:sldId id="321" r:id="rId26"/>
    <p:sldId id="309" r:id="rId27"/>
    <p:sldId id="310" r:id="rId28"/>
    <p:sldId id="322" r:id="rId29"/>
    <p:sldId id="301" r:id="rId30"/>
    <p:sldId id="319" r:id="rId31"/>
    <p:sldId id="262" r:id="rId3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904"/>
    <a:srgbClr val="F85746"/>
    <a:srgbClr val="FC4412"/>
    <a:srgbClr val="F97163"/>
    <a:srgbClr val="FFFF99"/>
    <a:srgbClr val="3366FF"/>
    <a:srgbClr val="9966FF"/>
    <a:srgbClr val="CC00FF"/>
    <a:srgbClr val="FF66FF"/>
    <a:srgbClr val="E92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59856" autoAdjust="0"/>
  </p:normalViewPr>
  <p:slideViewPr>
    <p:cSldViewPr snapToGrid="0" snapToObjects="1">
      <p:cViewPr varScale="1">
        <p:scale>
          <a:sx n="80" d="100"/>
          <a:sy n="80" d="100"/>
        </p:scale>
        <p:origin x="8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415F53-4E4D-43DE-AC99-F3460F497425}" type="datetimeFigureOut">
              <a:rPr lang="es-CL" smtClean="0"/>
              <a:t>03-07-2015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A49BDB-9C56-4D2B-AEE5-D7F29ABA84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6188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A42E24-318C-47D2-8887-762F642DFD3B}" type="datetimeFigureOut">
              <a:rPr lang="es-CL" smtClean="0"/>
              <a:t>03-07-2015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CE1943-AAB4-4A06-A783-2268155180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682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1943-AAB4-4A06-A783-22681551808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8293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1943-AAB4-4A06-A783-226815518085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6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1943-AAB4-4A06-A783-226815518085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6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1943-AAB4-4A06-A783-226815518085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6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1943-AAB4-4A06-A783-226815518085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6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1943-AAB4-4A06-A783-226815518085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6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1943-AAB4-4A06-A783-226815518085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6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1943-AAB4-4A06-A783-226815518085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6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1943-AAB4-4A06-A783-226815518085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6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1943-AAB4-4A06-A783-226815518085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6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1943-AAB4-4A06-A783-226815518085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>
              <a:solidFill>
                <a:schemeClr val="accent2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1943-AAB4-4A06-A783-226815518085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9422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1943-AAB4-4A06-A783-226815518085}" type="slidenum">
              <a:rPr lang="es-CL" smtClean="0"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1943-AAB4-4A06-A783-226815518085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106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1943-AAB4-4A06-A783-226815518085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517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1943-AAB4-4A06-A783-226815518085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301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1943-AAB4-4A06-A783-226815518085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6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1943-AAB4-4A06-A783-226815518085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6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1943-AAB4-4A06-A783-226815518085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6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E1943-AAB4-4A06-A783-226815518085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7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5B2D-05C3-2B4D-95B1-AC2B14BFC91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D15F-E92A-4C40-9E62-3B4EA8176C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6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5B2D-05C3-2B4D-95B1-AC2B14BFC91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D15F-E92A-4C40-9E62-3B4EA8176C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7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5B2D-05C3-2B4D-95B1-AC2B14BFC91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D15F-E92A-4C40-9E62-3B4EA8176C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0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5B2D-05C3-2B4D-95B1-AC2B14BFC91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D15F-E92A-4C40-9E62-3B4EA8176C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8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5B2D-05C3-2B4D-95B1-AC2B14BFC91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D15F-E92A-4C40-9E62-3B4EA8176C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3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5B2D-05C3-2B4D-95B1-AC2B14BFC91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D15F-E92A-4C40-9E62-3B4EA8176C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2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5B2D-05C3-2B4D-95B1-AC2B14BFC91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D15F-E92A-4C40-9E62-3B4EA8176C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0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5B2D-05C3-2B4D-95B1-AC2B14BFC91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D15F-E92A-4C40-9E62-3B4EA8176C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2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5B2D-05C3-2B4D-95B1-AC2B14BFC91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D15F-E92A-4C40-9E62-3B4EA8176C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7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5B2D-05C3-2B4D-95B1-AC2B14BFC91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D15F-E92A-4C40-9E62-3B4EA8176C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5B2D-05C3-2B4D-95B1-AC2B14BFC91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D15F-E92A-4C40-9E62-3B4EA8176C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15B2D-05C3-2B4D-95B1-AC2B14BFC91A}" type="datetimeFigureOut">
              <a:rPr lang="en-US" smtClean="0"/>
              <a:t>7/3/2015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DD15F-E92A-4C40-9E62-3B4EA8176C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4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casycreditos.cl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9411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6249" y="2467714"/>
            <a:ext cx="8075084" cy="139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dirty="0" err="1" smtClean="0">
                <a:solidFill>
                  <a:schemeClr val="bg1"/>
                </a:solidFill>
                <a:latin typeface="gobCL"/>
                <a:cs typeface="gobCL"/>
              </a:rPr>
              <a:t>Becas</a:t>
            </a:r>
            <a:r>
              <a:rPr lang="en-US" sz="5400" dirty="0" smtClean="0">
                <a:solidFill>
                  <a:schemeClr val="bg1"/>
                </a:solidFill>
                <a:latin typeface="gobCL"/>
                <a:cs typeface="gobCL"/>
              </a:rPr>
              <a:t> y </a:t>
            </a:r>
            <a:r>
              <a:rPr lang="en-US" sz="5400" dirty="0" err="1" smtClean="0">
                <a:solidFill>
                  <a:schemeClr val="bg1"/>
                </a:solidFill>
                <a:latin typeface="gobCL"/>
                <a:cs typeface="gobCL"/>
              </a:rPr>
              <a:t>Créditos</a:t>
            </a:r>
            <a:r>
              <a:rPr lang="en-US" sz="5400" dirty="0" smtClean="0">
                <a:solidFill>
                  <a:schemeClr val="bg1"/>
                </a:solidFill>
                <a:latin typeface="gobCL"/>
                <a:cs typeface="gobCL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gobCL"/>
                <a:cs typeface="gobCL"/>
              </a:rPr>
              <a:t>de </a:t>
            </a:r>
            <a:r>
              <a:rPr lang="en-US" sz="4000" dirty="0" err="1" smtClean="0">
                <a:solidFill>
                  <a:schemeClr val="bg1"/>
                </a:solidFill>
                <a:latin typeface="gobCL"/>
                <a:cs typeface="gobCL"/>
              </a:rPr>
              <a:t>arancel</a:t>
            </a:r>
            <a:r>
              <a:rPr lang="en-US" sz="4000" dirty="0" smtClean="0">
                <a:solidFill>
                  <a:schemeClr val="bg1"/>
                </a:solidFill>
                <a:latin typeface="gobCL"/>
                <a:cs typeface="gobCL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gobCL"/>
                <a:cs typeface="gobCL"/>
              </a:rPr>
              <a:t>para</a:t>
            </a:r>
            <a:r>
              <a:rPr lang="en-US" sz="4000" dirty="0" smtClean="0">
                <a:solidFill>
                  <a:schemeClr val="bg1"/>
                </a:solidFill>
                <a:latin typeface="gobCL"/>
                <a:cs typeface="gobCL"/>
              </a:rPr>
              <a:t> la Educación Superior</a:t>
            </a:r>
            <a:endParaRPr lang="en-US" sz="4000" dirty="0">
              <a:solidFill>
                <a:schemeClr val="bg1"/>
              </a:solidFill>
              <a:latin typeface="gobCL"/>
              <a:cs typeface="gobC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249" y="4052664"/>
            <a:ext cx="807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gobCL"/>
                <a:cs typeface="gobCL"/>
              </a:rPr>
              <a:t>Proceso</a:t>
            </a:r>
            <a:r>
              <a:rPr lang="en-US" sz="2400" b="1" dirty="0" smtClean="0">
                <a:solidFill>
                  <a:schemeClr val="bg1"/>
                </a:solidFill>
                <a:latin typeface="gobCL"/>
                <a:cs typeface="gobCL"/>
              </a:rPr>
              <a:t> 2016</a:t>
            </a:r>
            <a:endParaRPr lang="en-US" sz="2400" b="1" dirty="0">
              <a:solidFill>
                <a:schemeClr val="bg1"/>
              </a:solidFill>
              <a:latin typeface="gobCL"/>
              <a:cs typeface="gobC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249" y="5672861"/>
            <a:ext cx="8075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gobCL"/>
                <a:cs typeface="gobCL"/>
              </a:rPr>
              <a:t>Departamento</a:t>
            </a:r>
            <a:r>
              <a:rPr lang="en-US" sz="2000" dirty="0" smtClean="0">
                <a:solidFill>
                  <a:schemeClr val="bg1"/>
                </a:solidFill>
                <a:latin typeface="gobCL"/>
                <a:cs typeface="gobCL"/>
              </a:rPr>
              <a:t> de Financiamiento Estudiantil</a:t>
            </a:r>
            <a:br>
              <a:rPr lang="en-US" sz="2000" dirty="0" smtClean="0">
                <a:solidFill>
                  <a:schemeClr val="bg1"/>
                </a:solidFill>
                <a:latin typeface="gobCL"/>
                <a:cs typeface="gobCL"/>
              </a:rPr>
            </a:br>
            <a:r>
              <a:rPr lang="en-US" sz="2000" dirty="0" err="1" smtClean="0">
                <a:solidFill>
                  <a:schemeClr val="bg1"/>
                </a:solidFill>
                <a:latin typeface="gobCL"/>
                <a:cs typeface="gobCL"/>
              </a:rPr>
              <a:t>División</a:t>
            </a:r>
            <a:r>
              <a:rPr lang="en-US" sz="2000" dirty="0" smtClean="0">
                <a:solidFill>
                  <a:schemeClr val="bg1"/>
                </a:solidFill>
                <a:latin typeface="gobCL"/>
                <a:cs typeface="gobCL"/>
              </a:rPr>
              <a:t> de Educación Superior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gobCL"/>
                <a:cs typeface="gobCL"/>
              </a:rPr>
              <a:t>Ministerio</a:t>
            </a:r>
            <a:r>
              <a:rPr lang="en-US" sz="2000" dirty="0" smtClean="0">
                <a:solidFill>
                  <a:schemeClr val="bg1"/>
                </a:solidFill>
                <a:latin typeface="gobCL"/>
                <a:cs typeface="gobCL"/>
              </a:rPr>
              <a:t> de Educación</a:t>
            </a:r>
            <a:endParaRPr lang="en-US" sz="2000" dirty="0">
              <a:solidFill>
                <a:schemeClr val="bg1"/>
              </a:solidFill>
              <a:latin typeface="gobCL"/>
              <a:cs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19338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3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166" y="433148"/>
            <a:ext cx="807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¿CÓMO CALCULAR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EL QUINTIL?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pic>
        <p:nvPicPr>
          <p:cNvPr id="9218" name="Picture 2" descr="C:\Users\daniela.garces\AppData\Local\Microsoft\Windows\Temporary Internet Files\Content.IE5\HRG7OAVR\familia[1]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08" y="2242497"/>
            <a:ext cx="3372004" cy="306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5155307" y="5357440"/>
            <a:ext cx="3461065" cy="895227"/>
          </a:xfrm>
          <a:prstGeom prst="roundRect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s-CL" sz="1400" b="1" dirty="0">
              <a:solidFill>
                <a:schemeClr val="tx1"/>
              </a:solidFill>
              <a:latin typeface="gobCL"/>
              <a:ea typeface="Calibri"/>
              <a:cs typeface="Times New Roman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54023" y="5420332"/>
            <a:ext cx="341151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latin typeface="gobCL"/>
              </a:rPr>
              <a:t>  </a:t>
            </a:r>
            <a:r>
              <a:rPr lang="es-CL" sz="1400" dirty="0" smtClean="0">
                <a:solidFill>
                  <a:schemeClr val="tx2"/>
                </a:solidFill>
                <a:latin typeface="gobCL"/>
              </a:rPr>
              <a:t>600.000</a:t>
            </a:r>
          </a:p>
          <a:p>
            <a:r>
              <a:rPr lang="es-CL" sz="1400" u="sng" dirty="0" smtClean="0">
                <a:solidFill>
                  <a:schemeClr val="tx2"/>
                </a:solidFill>
                <a:latin typeface="gobCL"/>
              </a:rPr>
              <a:t>+400.000</a:t>
            </a:r>
          </a:p>
          <a:p>
            <a:r>
              <a:rPr lang="es-CL" sz="1500" b="1" dirty="0" smtClean="0">
                <a:solidFill>
                  <a:srgbClr val="DE1904"/>
                </a:solidFill>
                <a:latin typeface="gobCL"/>
              </a:rPr>
              <a:t>$1.000.000 : 4 = $250.000 per cápita</a:t>
            </a:r>
            <a:endParaRPr lang="es-CL" sz="1500" b="1" dirty="0">
              <a:solidFill>
                <a:srgbClr val="DE1904"/>
              </a:solidFill>
              <a:latin typeface="gobCL"/>
            </a:endParaRPr>
          </a:p>
        </p:txBody>
      </p:sp>
      <p:sp>
        <p:nvSpPr>
          <p:cNvPr id="7" name="6 Llamada rectangular"/>
          <p:cNvSpPr/>
          <p:nvPr/>
        </p:nvSpPr>
        <p:spPr>
          <a:xfrm>
            <a:off x="5736068" y="1320856"/>
            <a:ext cx="1223710" cy="439230"/>
          </a:xfrm>
          <a:prstGeom prst="wedgeRectCallout">
            <a:avLst>
              <a:gd name="adj1" fmla="val 7576"/>
              <a:gd name="adj2" fmla="val 200173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gobCL"/>
              </a:rPr>
              <a:t>$400.000</a:t>
            </a:r>
            <a:endParaRPr lang="es-CL" b="1" dirty="0">
              <a:latin typeface="gobCL"/>
            </a:endParaRPr>
          </a:p>
        </p:txBody>
      </p:sp>
      <p:sp>
        <p:nvSpPr>
          <p:cNvPr id="11" name="10 Llamada rectangular"/>
          <p:cNvSpPr/>
          <p:nvPr/>
        </p:nvSpPr>
        <p:spPr>
          <a:xfrm>
            <a:off x="7645399" y="1645143"/>
            <a:ext cx="1145402" cy="513266"/>
          </a:xfrm>
          <a:prstGeom prst="wedgeRectCallout">
            <a:avLst>
              <a:gd name="adj1" fmla="val -81330"/>
              <a:gd name="adj2" fmla="val 11587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gobCL"/>
              </a:rPr>
              <a:t>$600.000</a:t>
            </a:r>
            <a:endParaRPr lang="es-CL" b="1" dirty="0">
              <a:latin typeface="gobCL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95949" y="1318613"/>
            <a:ext cx="44630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rgbClr val="DE1904"/>
                </a:solidFill>
                <a:latin typeface="gobCL"/>
              </a:rPr>
              <a:t>1º Identificar </a:t>
            </a:r>
            <a:r>
              <a:rPr lang="es-CL" sz="1600" b="1" dirty="0" smtClean="0">
                <a:solidFill>
                  <a:srgbClr val="DE1904"/>
                </a:solidFill>
                <a:latin typeface="gobCL"/>
              </a:rPr>
              <a:t>integrantes </a:t>
            </a:r>
            <a:r>
              <a:rPr lang="es-CL" sz="1600" b="1" dirty="0">
                <a:solidFill>
                  <a:srgbClr val="DE1904"/>
                </a:solidFill>
                <a:latin typeface="gobCL"/>
              </a:rPr>
              <a:t>del grupo </a:t>
            </a:r>
            <a:r>
              <a:rPr lang="es-CL" sz="1600" b="1" dirty="0" smtClean="0">
                <a:solidFill>
                  <a:srgbClr val="DE1904"/>
                </a:solidFill>
                <a:latin typeface="gobCL"/>
              </a:rPr>
              <a:t>familiar -</a:t>
            </a:r>
            <a:r>
              <a:rPr lang="es-CL" sz="1600" b="1" dirty="0" smtClean="0">
                <a:solidFill>
                  <a:schemeClr val="tx2"/>
                </a:solidFill>
                <a:latin typeface="gobCL"/>
              </a:rPr>
              <a:t> </a:t>
            </a:r>
            <a:r>
              <a:rPr lang="es-CL" sz="1500" dirty="0" smtClean="0">
                <a:solidFill>
                  <a:schemeClr val="tx2"/>
                </a:solidFill>
                <a:latin typeface="gobCL"/>
              </a:rPr>
              <a:t>Personas </a:t>
            </a:r>
            <a:r>
              <a:rPr lang="es-CL" sz="1500" dirty="0">
                <a:solidFill>
                  <a:schemeClr val="tx2"/>
                </a:solidFill>
                <a:latin typeface="gobCL"/>
              </a:rPr>
              <a:t>con las que se comparten ingresos y gastos, independiente del parentesco. </a:t>
            </a:r>
            <a:endParaRPr lang="es-CL" sz="1500" dirty="0" smtClean="0">
              <a:solidFill>
                <a:schemeClr val="tx2"/>
              </a:solidFill>
              <a:latin typeface="gobCL"/>
            </a:endParaRPr>
          </a:p>
          <a:p>
            <a:endParaRPr lang="es-CL" sz="1500" dirty="0">
              <a:latin typeface="gobCL"/>
            </a:endParaRPr>
          </a:p>
          <a:p>
            <a:r>
              <a:rPr lang="es-CL" sz="1600" b="1" dirty="0">
                <a:solidFill>
                  <a:srgbClr val="DE1904"/>
                </a:solidFill>
                <a:latin typeface="gobCL"/>
              </a:rPr>
              <a:t>2º Identificar integrantes que perciban </a:t>
            </a:r>
            <a:r>
              <a:rPr lang="es-CL" sz="1600" b="1" dirty="0" smtClean="0">
                <a:solidFill>
                  <a:srgbClr val="DE1904"/>
                </a:solidFill>
                <a:latin typeface="gobCL"/>
              </a:rPr>
              <a:t>ingresos</a:t>
            </a:r>
            <a:r>
              <a:rPr lang="es-CL" sz="1500" b="1" dirty="0">
                <a:solidFill>
                  <a:srgbClr val="DE1904"/>
                </a:solidFill>
                <a:latin typeface="gobCL"/>
              </a:rPr>
              <a:t> </a:t>
            </a:r>
            <a:r>
              <a:rPr lang="es-CL" sz="1500" b="1" dirty="0" smtClean="0">
                <a:solidFill>
                  <a:srgbClr val="DE1904"/>
                </a:solidFill>
                <a:latin typeface="gobCL"/>
              </a:rPr>
              <a:t>-</a:t>
            </a:r>
            <a:r>
              <a:rPr lang="es-CL" sz="1500" b="1" dirty="0" smtClean="0">
                <a:solidFill>
                  <a:schemeClr val="tx2"/>
                </a:solidFill>
                <a:latin typeface="gobCL"/>
              </a:rPr>
              <a:t> </a:t>
            </a:r>
            <a:r>
              <a:rPr lang="es-CL" sz="1500" dirty="0" smtClean="0">
                <a:solidFill>
                  <a:schemeClr val="tx2"/>
                </a:solidFill>
                <a:latin typeface="gobCL"/>
              </a:rPr>
              <a:t>Se considera</a:t>
            </a:r>
            <a:r>
              <a:rPr lang="es-CL" sz="1500" b="1" dirty="0" smtClean="0">
                <a:solidFill>
                  <a:schemeClr val="tx2"/>
                </a:solidFill>
                <a:latin typeface="gobCL"/>
              </a:rPr>
              <a:t> </a:t>
            </a:r>
            <a:r>
              <a:rPr lang="es-CL" sz="1500" dirty="0" smtClean="0">
                <a:solidFill>
                  <a:schemeClr val="tx2"/>
                </a:solidFill>
                <a:latin typeface="gobCL"/>
              </a:rPr>
              <a:t>boleta </a:t>
            </a:r>
            <a:r>
              <a:rPr lang="es-CL" sz="1500" dirty="0">
                <a:solidFill>
                  <a:schemeClr val="tx2"/>
                </a:solidFill>
                <a:latin typeface="gobCL"/>
              </a:rPr>
              <a:t>de honorarios, pensiones, trabajador independiente, retenciones judiciales, etc</a:t>
            </a:r>
            <a:r>
              <a:rPr lang="es-CL" sz="1500" dirty="0" smtClean="0">
                <a:solidFill>
                  <a:schemeClr val="tx2"/>
                </a:solidFill>
                <a:latin typeface="gobCL"/>
              </a:rPr>
              <a:t>. </a:t>
            </a:r>
          </a:p>
          <a:p>
            <a:endParaRPr lang="es-CL" sz="1500" dirty="0">
              <a:latin typeface="gobCL"/>
            </a:endParaRPr>
          </a:p>
          <a:p>
            <a:r>
              <a:rPr lang="es-CL" sz="1600" b="1" dirty="0">
                <a:solidFill>
                  <a:srgbClr val="DE1904"/>
                </a:solidFill>
                <a:latin typeface="gobCL"/>
              </a:rPr>
              <a:t>3° </a:t>
            </a:r>
            <a:r>
              <a:rPr lang="es-ES" sz="1600" b="1" dirty="0">
                <a:solidFill>
                  <a:srgbClr val="DE1904"/>
                </a:solidFill>
                <a:latin typeface="gobCL"/>
              </a:rPr>
              <a:t>Calcular el promedio mensual de </a:t>
            </a:r>
            <a:r>
              <a:rPr lang="es-ES" sz="1600" b="1" dirty="0" smtClean="0">
                <a:solidFill>
                  <a:srgbClr val="DE1904"/>
                </a:solidFill>
                <a:latin typeface="gobCL"/>
              </a:rPr>
              <a:t>ingresos de cada integrante </a:t>
            </a:r>
            <a:r>
              <a:rPr lang="es-ES" sz="1500" b="1" dirty="0" smtClean="0">
                <a:solidFill>
                  <a:srgbClr val="DE1904"/>
                </a:solidFill>
                <a:latin typeface="gobCL"/>
              </a:rPr>
              <a:t>-</a:t>
            </a:r>
            <a:r>
              <a:rPr lang="es-ES" sz="1500" dirty="0" smtClean="0">
                <a:solidFill>
                  <a:schemeClr val="tx2"/>
                </a:solidFill>
                <a:latin typeface="gobCL"/>
              </a:rPr>
              <a:t> Se considera el monto bruto, menos los descuentos legales, </a:t>
            </a:r>
            <a:r>
              <a:rPr lang="es-ES" sz="1500" dirty="0">
                <a:solidFill>
                  <a:schemeClr val="tx2"/>
                </a:solidFill>
                <a:latin typeface="gobCL"/>
              </a:rPr>
              <a:t>es decir, restando previsión social, previsión de salud, impuesto a la renta, retención judicial y seguro de </a:t>
            </a:r>
            <a:r>
              <a:rPr lang="es-ES" sz="1500" dirty="0" smtClean="0">
                <a:solidFill>
                  <a:schemeClr val="tx2"/>
                </a:solidFill>
                <a:latin typeface="gobCL"/>
              </a:rPr>
              <a:t>cesantía. </a:t>
            </a:r>
          </a:p>
          <a:p>
            <a:endParaRPr lang="es-ES" sz="1500" dirty="0" smtClean="0">
              <a:latin typeface="gobCL"/>
            </a:endParaRPr>
          </a:p>
          <a:p>
            <a:r>
              <a:rPr lang="es-CL" sz="1600" b="1" dirty="0" smtClean="0">
                <a:solidFill>
                  <a:srgbClr val="DE1904"/>
                </a:solidFill>
                <a:latin typeface="gobCL"/>
              </a:rPr>
              <a:t>4º Calcular el ingreso per cápita -  </a:t>
            </a:r>
            <a:r>
              <a:rPr lang="es-CL" sz="1500" dirty="0" smtClean="0">
                <a:solidFill>
                  <a:schemeClr val="tx2"/>
                </a:solidFill>
                <a:latin typeface="gobCL"/>
              </a:rPr>
              <a:t>Sumar </a:t>
            </a:r>
            <a:r>
              <a:rPr lang="es-CL" sz="1500" dirty="0">
                <a:solidFill>
                  <a:schemeClr val="tx2"/>
                </a:solidFill>
                <a:latin typeface="gobCL"/>
              </a:rPr>
              <a:t>el promedio mensual de ingresos de cada </a:t>
            </a:r>
            <a:r>
              <a:rPr lang="es-CL" sz="1500" dirty="0" smtClean="0">
                <a:solidFill>
                  <a:schemeClr val="tx2"/>
                </a:solidFill>
                <a:latin typeface="gobCL"/>
              </a:rPr>
              <a:t>integrante, </a:t>
            </a:r>
            <a:r>
              <a:rPr lang="es-CL" sz="1500" dirty="0">
                <a:solidFill>
                  <a:schemeClr val="tx2"/>
                </a:solidFill>
                <a:latin typeface="gobCL"/>
              </a:rPr>
              <a:t>y dividir el resultado por el número de personas que lo conforman, de esta forma se obtiene un promedio mensual de ingresos de ese grupo. </a:t>
            </a:r>
          </a:p>
        </p:txBody>
      </p:sp>
    </p:spTree>
    <p:extLst>
      <p:ext uri="{BB962C8B-B14F-4D97-AF65-F5344CB8AC3E}">
        <p14:creationId xmlns:p14="http://schemas.microsoft.com/office/powerpoint/2010/main" val="84289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3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166" y="433148"/>
            <a:ext cx="807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ALGUNOS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CASOS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550719" y="5351315"/>
            <a:ext cx="4104410" cy="1267694"/>
          </a:xfrm>
          <a:prstGeom prst="round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4</a:t>
            </a:r>
            <a:r>
              <a:rPr lang="es-CL" b="1" dirty="0" smtClean="0">
                <a:solidFill>
                  <a:schemeClr val="tx1"/>
                </a:solidFill>
              </a:rPr>
              <a:t>)</a:t>
            </a:r>
            <a:r>
              <a:rPr lang="es-CL" dirty="0" smtClean="0">
                <a:solidFill>
                  <a:schemeClr val="tx1"/>
                </a:solidFill>
              </a:rPr>
              <a:t> ¿Los bebés recién nacidos también se consideran parte del grupo familiar?</a:t>
            </a:r>
            <a:endParaRPr lang="es-CL" dirty="0">
              <a:solidFill>
                <a:schemeClr val="tx1"/>
              </a:solidFill>
            </a:endParaRPr>
          </a:p>
          <a:p>
            <a:r>
              <a:rPr lang="es-CL" dirty="0" smtClean="0">
                <a:solidFill>
                  <a:schemeClr val="bg1"/>
                </a:solidFill>
              </a:rPr>
              <a:t>Sí, también son parte del grupo familiar. 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550718" y="3958935"/>
            <a:ext cx="8094518" cy="126769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2</a:t>
            </a:r>
            <a:r>
              <a:rPr lang="es-CL" b="1" dirty="0" smtClean="0">
                <a:solidFill>
                  <a:schemeClr val="tx1"/>
                </a:solidFill>
              </a:rPr>
              <a:t>)</a:t>
            </a:r>
            <a:r>
              <a:rPr lang="es-CL" dirty="0" smtClean="0">
                <a:solidFill>
                  <a:schemeClr val="tx1"/>
                </a:solidFill>
              </a:rPr>
              <a:t> Soy </a:t>
            </a:r>
            <a:r>
              <a:rPr lang="es-CL" dirty="0">
                <a:solidFill>
                  <a:schemeClr val="tx1"/>
                </a:solidFill>
              </a:rPr>
              <a:t>de Osorno pero me iré a estudiar a Valdivia y viviré con unos tíos ¿A quién considero como parte de mi grupo familiar</a:t>
            </a:r>
            <a:r>
              <a:rPr lang="es-CL" dirty="0" smtClean="0">
                <a:solidFill>
                  <a:schemeClr val="tx1"/>
                </a:solidFill>
              </a:rPr>
              <a:t>?</a:t>
            </a:r>
          </a:p>
          <a:p>
            <a:r>
              <a:rPr lang="es-CL" dirty="0" smtClean="0"/>
              <a:t>Si </a:t>
            </a:r>
            <a:r>
              <a:rPr lang="es-CL" dirty="0"/>
              <a:t>el alumno seguirá dependiendo económicamente de su familia de Osorno, deberá </a:t>
            </a:r>
            <a:r>
              <a:rPr lang="es-CL" dirty="0" smtClean="0"/>
              <a:t>identificarlos </a:t>
            </a:r>
            <a:r>
              <a:rPr lang="es-CL" dirty="0"/>
              <a:t>a ellos como parte del grupo familiar. </a:t>
            </a:r>
          </a:p>
        </p:txBody>
      </p:sp>
      <p:sp>
        <p:nvSpPr>
          <p:cNvPr id="47" name="46 Rectángulo redondeado"/>
          <p:cNvSpPr/>
          <p:nvPr/>
        </p:nvSpPr>
        <p:spPr>
          <a:xfrm>
            <a:off x="550718" y="1228548"/>
            <a:ext cx="8094518" cy="1192534"/>
          </a:xfrm>
          <a:prstGeom prst="roundRect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1</a:t>
            </a:r>
            <a:r>
              <a:rPr lang="es-CL" b="1" dirty="0" smtClean="0">
                <a:solidFill>
                  <a:schemeClr val="tx1"/>
                </a:solidFill>
              </a:rPr>
              <a:t>)</a:t>
            </a:r>
            <a:r>
              <a:rPr lang="es-CL" dirty="0" smtClean="0">
                <a:solidFill>
                  <a:schemeClr val="tx1"/>
                </a:solidFill>
              </a:rPr>
              <a:t> En </a:t>
            </a:r>
            <a:r>
              <a:rPr lang="es-CL" dirty="0">
                <a:solidFill>
                  <a:schemeClr val="tx1"/>
                </a:solidFill>
              </a:rPr>
              <a:t>mi casa vive mi abuelita y el pololo de mi hermana </a:t>
            </a:r>
            <a:r>
              <a:rPr lang="es-CL" dirty="0" smtClean="0">
                <a:solidFill>
                  <a:schemeClr val="tx1"/>
                </a:solidFill>
              </a:rPr>
              <a:t>¿Ellos son </a:t>
            </a:r>
            <a:r>
              <a:rPr lang="es-CL" dirty="0">
                <a:solidFill>
                  <a:schemeClr val="tx1"/>
                </a:solidFill>
              </a:rPr>
              <a:t>parte de mi grupo familiar</a:t>
            </a:r>
            <a:r>
              <a:rPr lang="es-CL" dirty="0" smtClean="0">
                <a:solidFill>
                  <a:schemeClr val="tx1"/>
                </a:solidFill>
              </a:rPr>
              <a:t>?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Deben </a:t>
            </a:r>
            <a:r>
              <a:rPr lang="es-CL" dirty="0">
                <a:solidFill>
                  <a:schemeClr val="bg1"/>
                </a:solidFill>
              </a:rPr>
              <a:t>considerarse todas las personas que viven en esa casa y comparten los ingresos y gastos, independiente del parentesco.  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4713014" y="5351315"/>
            <a:ext cx="3932221" cy="1267694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>
                <a:solidFill>
                  <a:schemeClr val="tx1"/>
                </a:solidFill>
              </a:rPr>
              <a:t>5)</a:t>
            </a:r>
            <a:r>
              <a:rPr lang="es-CL" dirty="0" smtClean="0">
                <a:solidFill>
                  <a:schemeClr val="tx1"/>
                </a:solidFill>
              </a:rPr>
              <a:t> ¿Las mascotas se consideran parte del grupo familiar?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No, ya que no son personas y no tienen </a:t>
            </a:r>
            <a:r>
              <a:rPr lang="es-CL" dirty="0" err="1" smtClean="0">
                <a:solidFill>
                  <a:schemeClr val="bg1"/>
                </a:solidFill>
              </a:rPr>
              <a:t>rut</a:t>
            </a:r>
            <a:r>
              <a:rPr lang="es-CL" dirty="0" smtClean="0">
                <a:solidFill>
                  <a:schemeClr val="bg1"/>
                </a:solidFill>
              </a:rPr>
              <a:t>. 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550718" y="2514187"/>
            <a:ext cx="8094518" cy="1330450"/>
          </a:xfrm>
          <a:prstGeom prst="round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3</a:t>
            </a:r>
            <a:r>
              <a:rPr lang="es-CL" b="1" dirty="0" smtClean="0">
                <a:solidFill>
                  <a:schemeClr val="tx1"/>
                </a:solidFill>
              </a:rPr>
              <a:t>)</a:t>
            </a:r>
            <a:r>
              <a:rPr lang="es-CL" dirty="0" smtClean="0">
                <a:solidFill>
                  <a:schemeClr val="tx1"/>
                </a:solidFill>
              </a:rPr>
              <a:t> Mis </a:t>
            </a:r>
            <a:r>
              <a:rPr lang="es-CL" dirty="0">
                <a:solidFill>
                  <a:schemeClr val="tx1"/>
                </a:solidFill>
              </a:rPr>
              <a:t>padres están separados </a:t>
            </a:r>
            <a:r>
              <a:rPr lang="es-CL" dirty="0" smtClean="0">
                <a:solidFill>
                  <a:schemeClr val="tx1"/>
                </a:solidFill>
              </a:rPr>
              <a:t>(o divorciados), </a:t>
            </a:r>
            <a:r>
              <a:rPr lang="es-CL" dirty="0">
                <a:solidFill>
                  <a:schemeClr val="tx1"/>
                </a:solidFill>
              </a:rPr>
              <a:t>vivo con mi madre ¿Él es parte del grupo </a:t>
            </a:r>
            <a:r>
              <a:rPr lang="es-CL" dirty="0" smtClean="0">
                <a:solidFill>
                  <a:schemeClr val="tx1"/>
                </a:solidFill>
              </a:rPr>
              <a:t>familiar?</a:t>
            </a:r>
          </a:p>
          <a:p>
            <a:r>
              <a:rPr lang="es-CL" dirty="0" smtClean="0"/>
              <a:t>El </a:t>
            </a:r>
            <a:r>
              <a:rPr lang="es-CL" dirty="0"/>
              <a:t>padre no es parte del grupo familiar, pero si da pensión (formal o informal), ese monto se debe considerar como ingreso del grupo familiar. </a:t>
            </a:r>
            <a:endParaRPr lang="es-C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209" y="-3212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356" y="2658208"/>
            <a:ext cx="7502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000" dirty="0" smtClean="0">
                <a:solidFill>
                  <a:schemeClr val="accent1"/>
                </a:solidFill>
                <a:latin typeface="gobCL"/>
                <a:cs typeface="gobCL"/>
              </a:rPr>
              <a:t>¿CÓMO Y DÓNDE </a:t>
            </a:r>
            <a:r>
              <a:rPr lang="en-US" sz="5000" b="1" dirty="0" smtClean="0">
                <a:solidFill>
                  <a:schemeClr val="accent1"/>
                </a:solidFill>
                <a:latin typeface="gobCL"/>
                <a:cs typeface="gobCL"/>
              </a:rPr>
              <a:t>POSTULAR</a:t>
            </a:r>
            <a:r>
              <a:rPr lang="en-US" sz="5000" dirty="0" smtClean="0">
                <a:solidFill>
                  <a:schemeClr val="accent1"/>
                </a:solidFill>
                <a:latin typeface="gobCL"/>
                <a:cs typeface="gobC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61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75359" cy="6858000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51872" y="2980865"/>
            <a:ext cx="2600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PROCESO DE POSTULACIÓN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233738" y="395123"/>
            <a:ext cx="3277482" cy="700780"/>
          </a:xfrm>
          <a:prstGeom prst="roundRect">
            <a:avLst/>
          </a:prstGeom>
          <a:solidFill>
            <a:schemeClr val="accent2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POSTULACIÓN FUAS ONLINE</a:t>
            </a:r>
            <a:br>
              <a:rPr lang="es-CL" sz="1600" b="1" dirty="0" smtClean="0"/>
            </a:br>
            <a:r>
              <a:rPr lang="es-CL" sz="1600" dirty="0" smtClean="0"/>
              <a:t>www.becasycreditos.cl</a:t>
            </a:r>
            <a:endParaRPr lang="es-CL" sz="16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3747329" y="1321117"/>
            <a:ext cx="3277479" cy="857646"/>
          </a:xfrm>
          <a:prstGeom prst="roundRect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PRESELECCIÓN  </a:t>
            </a:r>
            <a:r>
              <a:rPr lang="es-CL" sz="1600" dirty="0"/>
              <a:t>www.becasycreditos.cl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4232718" y="2450180"/>
            <a:ext cx="3277478" cy="908460"/>
          </a:xfrm>
          <a:prstGeom prst="roundRect">
            <a:avLst/>
          </a:prstGeom>
          <a:solidFill>
            <a:schemeClr val="accent5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MATRÍCULA Y ACREDITACIÓN SOCIOECONÓMICA</a:t>
            </a:r>
          </a:p>
          <a:p>
            <a:pPr algn="ctr"/>
            <a:r>
              <a:rPr lang="es-CL" sz="1600" dirty="0" smtClean="0"/>
              <a:t>IES</a:t>
            </a:r>
            <a:endParaRPr lang="es-CL" sz="1600" dirty="0"/>
          </a:p>
        </p:txBody>
      </p:sp>
      <p:sp>
        <p:nvSpPr>
          <p:cNvPr id="9" name="8 Rectángulo redondeado"/>
          <p:cNvSpPr/>
          <p:nvPr/>
        </p:nvSpPr>
        <p:spPr>
          <a:xfrm>
            <a:off x="4767093" y="3645586"/>
            <a:ext cx="3277478" cy="665016"/>
          </a:xfrm>
          <a:prstGeom prst="roundRect">
            <a:avLst/>
          </a:prstGeom>
          <a:solidFill>
            <a:schemeClr val="accent3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RESULTADO DE ASIGNACIÓN </a:t>
            </a:r>
          </a:p>
          <a:p>
            <a:pPr algn="ctr"/>
            <a:r>
              <a:rPr lang="es-CL" sz="1600" dirty="0" smtClean="0"/>
              <a:t>www.becasycreditos.cl</a:t>
            </a:r>
            <a:endParaRPr lang="es-CL" sz="16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5182718" y="4604511"/>
            <a:ext cx="3277483" cy="829932"/>
          </a:xfrm>
          <a:prstGeom prst="round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APELACIÓN	</a:t>
            </a:r>
          </a:p>
          <a:p>
            <a:pPr algn="ctr"/>
            <a:r>
              <a:rPr lang="es-CL" sz="1600" dirty="0" smtClean="0"/>
              <a:t>www.becasycreditos.cl y Oficina Ayuda </a:t>
            </a:r>
            <a:r>
              <a:rPr lang="es-CL" sz="1600" dirty="0" err="1" smtClean="0"/>
              <a:t>Mineduc</a:t>
            </a:r>
            <a:endParaRPr lang="es-CL" sz="16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5515220" y="5675250"/>
            <a:ext cx="3277482" cy="75091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1"/>
                </a:solidFill>
              </a:rPr>
              <a:t>RENOVACIÓN DE BENEFICIOS</a:t>
            </a:r>
          </a:p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IES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3392311" y="1575921"/>
            <a:ext cx="327268" cy="34803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2</a:t>
            </a:r>
          </a:p>
        </p:txBody>
      </p:sp>
      <p:sp>
        <p:nvSpPr>
          <p:cNvPr id="14" name="13 Elipse"/>
          <p:cNvSpPr/>
          <p:nvPr/>
        </p:nvSpPr>
        <p:spPr>
          <a:xfrm>
            <a:off x="3877699" y="2719759"/>
            <a:ext cx="327268" cy="348036"/>
          </a:xfrm>
          <a:prstGeom prst="ellips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3</a:t>
            </a:r>
          </a:p>
        </p:txBody>
      </p:sp>
      <p:sp>
        <p:nvSpPr>
          <p:cNvPr id="15" name="14 Elipse"/>
          <p:cNvSpPr/>
          <p:nvPr/>
        </p:nvSpPr>
        <p:spPr>
          <a:xfrm>
            <a:off x="4412074" y="3804076"/>
            <a:ext cx="327268" cy="348036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4</a:t>
            </a:r>
          </a:p>
        </p:txBody>
      </p:sp>
      <p:sp>
        <p:nvSpPr>
          <p:cNvPr id="16" name="15 Elipse"/>
          <p:cNvSpPr/>
          <p:nvPr/>
        </p:nvSpPr>
        <p:spPr>
          <a:xfrm>
            <a:off x="4827701" y="4763001"/>
            <a:ext cx="327268" cy="3480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5</a:t>
            </a:r>
          </a:p>
        </p:txBody>
      </p:sp>
      <p:sp>
        <p:nvSpPr>
          <p:cNvPr id="17" name="16 Elipse"/>
          <p:cNvSpPr/>
          <p:nvPr/>
        </p:nvSpPr>
        <p:spPr>
          <a:xfrm>
            <a:off x="2878719" y="561761"/>
            <a:ext cx="327268" cy="34803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187387" y="58805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*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953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3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165" y="433148"/>
            <a:ext cx="8868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1)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Llamado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postulación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 online FUAS /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www.becasycreditos.cl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pic>
        <p:nvPicPr>
          <p:cNvPr id="2051" name="Picture 3" descr="C:\Users\daniela.garces\AppData\Local\Microsoft\Windows\Temporary Internet Files\Content.IE5\HRG7OAVR\Facebook-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5533">
            <a:off x="1702699" y="1992331"/>
            <a:ext cx="1353638" cy="90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niela.garces\AppData\Local\Microsoft\Windows\Temporary Internet Files\Content.IE5\HRG7OAVR\Twitter-Logo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9593">
            <a:off x="6088176" y="2076763"/>
            <a:ext cx="875676" cy="87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aniela.garces\AppData\Local\Microsoft\Windows\Temporary Internet Files\Content.IE5\ZZ3EW0H0\otraprensa1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18" y="5070761"/>
            <a:ext cx="1371603" cy="137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aniela.garces\AppData\Local\Microsoft\Windows\Temporary Internet Files\Content.IE5\N5HPZDGZ\simple-radio-2019-large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13" y="5020120"/>
            <a:ext cx="921110" cy="110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aniela.garces\AppData\Local\Microsoft\Windows\Temporary Internet Files\Content.IE5\HRG7OAVR\periodico[1]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73" y="3356963"/>
            <a:ext cx="1288472" cy="137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aniela.garces\AppData\Local\Microsoft\Windows\Temporary Internet Files\Content.IE5\ZZ3EW0H0\Logo_del_Ministerio_de_Educación_(Chile)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18" y="139238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6954261" y="3372685"/>
            <a:ext cx="1384995" cy="1515490"/>
            <a:chOff x="6560840" y="3521547"/>
            <a:chExt cx="1384995" cy="1515490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181" y="3521547"/>
              <a:ext cx="1163782" cy="1163782"/>
            </a:xfrm>
            <a:prstGeom prst="rect">
              <a:avLst/>
            </a:prstGeom>
          </p:spPr>
        </p:pic>
        <p:sp>
          <p:nvSpPr>
            <p:cNvPr id="8" name="7 CuadroTexto"/>
            <p:cNvSpPr txBox="1"/>
            <p:nvPr/>
          </p:nvSpPr>
          <p:spPr>
            <a:xfrm>
              <a:off x="6560840" y="4575372"/>
              <a:ext cx="1384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L" sz="1200" dirty="0" smtClean="0">
                  <a:solidFill>
                    <a:schemeClr val="tx2"/>
                  </a:solidFill>
                </a:rPr>
                <a:t>Institución de </a:t>
              </a:r>
            </a:p>
            <a:p>
              <a:pPr algn="ctr"/>
              <a:r>
                <a:rPr lang="es-CL" sz="1200" dirty="0" smtClean="0">
                  <a:solidFill>
                    <a:schemeClr val="tx2"/>
                  </a:solidFill>
                </a:rPr>
                <a:t>Educación Superior</a:t>
              </a:r>
              <a:endParaRPr lang="es-CL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18" name="TextBox 4"/>
          <p:cNvSpPr txBox="1"/>
          <p:nvPr/>
        </p:nvSpPr>
        <p:spPr>
          <a:xfrm>
            <a:off x="2456604" y="3513085"/>
            <a:ext cx="418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www.becasycreditos.cl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cxnSp>
        <p:nvCxnSpPr>
          <p:cNvPr id="11" name="10 Conector recto de flecha"/>
          <p:cNvCxnSpPr>
            <a:stCxn id="2051" idx="2"/>
          </p:cNvCxnSpPr>
          <p:nvPr/>
        </p:nvCxnSpPr>
        <p:spPr>
          <a:xfrm>
            <a:off x="2471244" y="2884424"/>
            <a:ext cx="683924" cy="472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2056" idx="2"/>
          </p:cNvCxnSpPr>
          <p:nvPr/>
        </p:nvCxnSpPr>
        <p:spPr>
          <a:xfrm flipH="1">
            <a:off x="4551217" y="2306781"/>
            <a:ext cx="1" cy="957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2052" idx="2"/>
          </p:cNvCxnSpPr>
          <p:nvPr/>
        </p:nvCxnSpPr>
        <p:spPr>
          <a:xfrm flipH="1">
            <a:off x="5582093" y="2909260"/>
            <a:ext cx="754325" cy="447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7" idx="1"/>
          </p:cNvCxnSpPr>
          <p:nvPr/>
        </p:nvCxnSpPr>
        <p:spPr>
          <a:xfrm flipH="1">
            <a:off x="6645831" y="3954576"/>
            <a:ext cx="3977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1954577" y="3872291"/>
            <a:ext cx="41033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V="1">
            <a:off x="3133902" y="4423145"/>
            <a:ext cx="640656" cy="850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 flipH="1" flipV="1">
            <a:off x="5209955" y="4423145"/>
            <a:ext cx="484264" cy="946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6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6255" y="1134070"/>
            <a:ext cx="9788237" cy="58382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8" name="3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66" y="1599581"/>
            <a:ext cx="7574702" cy="5101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13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210" y="433148"/>
            <a:ext cx="872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Cómo completar el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FUAS –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Registro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 / www.becasycreditos.cl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92379" y="1387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22" name="21 Rectángulo"/>
          <p:cNvSpPr/>
          <p:nvPr/>
        </p:nvSpPr>
        <p:spPr>
          <a:xfrm>
            <a:off x="180753" y="2487820"/>
            <a:ext cx="4131955" cy="3734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Rectángulo"/>
          <p:cNvSpPr/>
          <p:nvPr/>
        </p:nvSpPr>
        <p:spPr>
          <a:xfrm>
            <a:off x="457200" y="3487479"/>
            <a:ext cx="3855508" cy="30621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34 Llamada rectangular redondeada"/>
          <p:cNvSpPr/>
          <p:nvPr/>
        </p:nvSpPr>
        <p:spPr>
          <a:xfrm>
            <a:off x="6206024" y="3784470"/>
            <a:ext cx="2605467" cy="2273432"/>
          </a:xfrm>
          <a:prstGeom prst="wedgeRoundRectCallout">
            <a:avLst>
              <a:gd name="adj1" fmla="val -58863"/>
              <a:gd name="adj2" fmla="val -2541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latin typeface="gobCL"/>
              </a:rPr>
              <a:t>¡</a:t>
            </a:r>
            <a:r>
              <a:rPr lang="es-CL" sz="1600" b="1" dirty="0" smtClean="0">
                <a:latin typeface="gobCL"/>
              </a:rPr>
              <a:t>Importante!</a:t>
            </a:r>
          </a:p>
          <a:p>
            <a:endParaRPr lang="es-CL" sz="1600" dirty="0">
              <a:latin typeface="gobC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600" dirty="0" smtClean="0">
                <a:latin typeface="gobCL"/>
              </a:rPr>
              <a:t>La postulación es personal.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600" dirty="0" smtClean="0">
              <a:latin typeface="gobC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600" dirty="0" smtClean="0">
                <a:latin typeface="gobCL"/>
              </a:rPr>
              <a:t>Utilizar </a:t>
            </a:r>
            <a:r>
              <a:rPr lang="es-CL" sz="1600" dirty="0">
                <a:latin typeface="gobCL"/>
              </a:rPr>
              <a:t>contraseña que posteriormente puedan </a:t>
            </a:r>
            <a:r>
              <a:rPr lang="es-CL" sz="1600" dirty="0" smtClean="0">
                <a:latin typeface="gobCL"/>
              </a:rPr>
              <a:t>recordar. </a:t>
            </a:r>
            <a:endParaRPr lang="es-CL" sz="1600" dirty="0">
              <a:latin typeface="gobCL"/>
            </a:endParaRPr>
          </a:p>
        </p:txBody>
      </p:sp>
      <p:sp>
        <p:nvSpPr>
          <p:cNvPr id="10" name="9 Llamada rectangular redondeada"/>
          <p:cNvSpPr/>
          <p:nvPr/>
        </p:nvSpPr>
        <p:spPr>
          <a:xfrm>
            <a:off x="1934194" y="1365829"/>
            <a:ext cx="5811733" cy="1060527"/>
          </a:xfrm>
          <a:prstGeom prst="wedgeRoundRectCallout">
            <a:avLst>
              <a:gd name="adj1" fmla="val 15557"/>
              <a:gd name="adj2" fmla="val 166240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bg1"/>
                </a:solidFill>
                <a:latin typeface="gobCL"/>
              </a:rPr>
              <a:t>El postulante debe crear una cuenta con sus datos, de esta forma podrá ingresar las veces que sea necesario mientras el proceso esté abierto.  </a:t>
            </a:r>
          </a:p>
        </p:txBody>
      </p:sp>
    </p:spTree>
    <p:extLst>
      <p:ext uri="{BB962C8B-B14F-4D97-AF65-F5344CB8AC3E}">
        <p14:creationId xmlns:p14="http://schemas.microsoft.com/office/powerpoint/2010/main" val="134132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-166255" y="1134070"/>
            <a:ext cx="9788237" cy="58382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3407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086049" y="13872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14" y="1281243"/>
            <a:ext cx="6996224" cy="5176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9 Llamada rectangular redondeada"/>
          <p:cNvSpPr/>
          <p:nvPr/>
        </p:nvSpPr>
        <p:spPr>
          <a:xfrm>
            <a:off x="4706127" y="1841918"/>
            <a:ext cx="3720899" cy="1135198"/>
          </a:xfrm>
          <a:prstGeom prst="wedgeRoundRectCallout">
            <a:avLst>
              <a:gd name="adj1" fmla="val -23402"/>
              <a:gd name="adj2" fmla="val 118967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gobCL"/>
              </a:rPr>
              <a:t>Ingresar correo electrónico válido y que sea revisado constantemente por el postulante. </a:t>
            </a:r>
            <a:endParaRPr lang="es-CL" sz="1600" dirty="0">
              <a:latin typeface="gobCL"/>
            </a:endParaRPr>
          </a:p>
        </p:txBody>
      </p:sp>
      <p:sp>
        <p:nvSpPr>
          <p:cNvPr id="11" name="10 Llamada rectangular redondeada"/>
          <p:cNvSpPr/>
          <p:nvPr/>
        </p:nvSpPr>
        <p:spPr>
          <a:xfrm>
            <a:off x="320119" y="4644736"/>
            <a:ext cx="3550966" cy="1558637"/>
          </a:xfrm>
          <a:prstGeom prst="wedgeRoundRectCallout">
            <a:avLst>
              <a:gd name="adj1" fmla="val 72522"/>
              <a:gd name="adj2" fmla="val -36812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>
                <a:latin typeface="gobCL"/>
              </a:rPr>
              <a:t>Ingresar </a:t>
            </a:r>
            <a:r>
              <a:rPr lang="es-ES" sz="1600" dirty="0" smtClean="0">
                <a:latin typeface="gobCL"/>
              </a:rPr>
              <a:t>pregunta secreta que posteriormente puedan recordar, ya que con esta podrán recuperar contraseña en caso de ser olvidada. </a:t>
            </a:r>
            <a:endParaRPr lang="es-CL" sz="1600" dirty="0">
              <a:latin typeface="gobCL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706128" y="3827723"/>
            <a:ext cx="2630337" cy="4146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4706128" y="4501117"/>
            <a:ext cx="2970579" cy="5560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extBox 4"/>
          <p:cNvSpPr txBox="1"/>
          <p:nvPr/>
        </p:nvSpPr>
        <p:spPr>
          <a:xfrm>
            <a:off x="223210" y="433148"/>
            <a:ext cx="872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Cómo completar el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FUAS –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Registro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 / www.becasycreditos.cl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121643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280556" y="1134070"/>
            <a:ext cx="9788237" cy="58382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3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166" y="433148"/>
            <a:ext cx="807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Cómo completar el FUAS /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Inicio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 Postulación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8" y="2103312"/>
            <a:ext cx="8286750" cy="39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Rectángulo"/>
          <p:cNvSpPr/>
          <p:nvPr/>
        </p:nvSpPr>
        <p:spPr>
          <a:xfrm>
            <a:off x="1400036" y="2869138"/>
            <a:ext cx="2226390" cy="21061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Llamada rectangular redondeada"/>
          <p:cNvSpPr/>
          <p:nvPr/>
        </p:nvSpPr>
        <p:spPr>
          <a:xfrm>
            <a:off x="4858999" y="4910051"/>
            <a:ext cx="3958049" cy="1823258"/>
          </a:xfrm>
          <a:prstGeom prst="wedgeRoundRectCallout">
            <a:avLst>
              <a:gd name="adj1" fmla="val 18641"/>
              <a:gd name="adj2" fmla="val -62698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550" dirty="0" smtClean="0">
                <a:latin typeface="gobCL"/>
              </a:rPr>
              <a:t>Leer detalle de beneficios a los que estarán optando a través del FUAS. </a:t>
            </a:r>
            <a:br>
              <a:rPr lang="es-ES" sz="1550" dirty="0" smtClean="0">
                <a:latin typeface="gobCL"/>
              </a:rPr>
            </a:br>
            <a:endParaRPr lang="es-ES" sz="1550" dirty="0" smtClean="0">
              <a:latin typeface="gobC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550" dirty="0" smtClean="0">
                <a:latin typeface="gobCL"/>
              </a:rPr>
              <a:t>Proceso incluye becas de mantención y alimentación de la </a:t>
            </a:r>
            <a:r>
              <a:rPr lang="es-ES" sz="1550" dirty="0" err="1" smtClean="0">
                <a:latin typeface="gobCL"/>
              </a:rPr>
              <a:t>Junaeb</a:t>
            </a:r>
            <a:r>
              <a:rPr lang="es-ES" sz="1550" dirty="0" smtClean="0">
                <a:latin typeface="gobCL"/>
              </a:rPr>
              <a:t>. </a:t>
            </a:r>
            <a:br>
              <a:rPr lang="es-ES" sz="1550" dirty="0" smtClean="0">
                <a:latin typeface="gobCL"/>
              </a:rPr>
            </a:br>
            <a:endParaRPr lang="es-ES" sz="1550" dirty="0" smtClean="0">
              <a:latin typeface="gobC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550" dirty="0" smtClean="0">
                <a:latin typeface="gobCL"/>
              </a:rPr>
              <a:t>No incluye BVP y de Reparación.  </a:t>
            </a:r>
            <a:endParaRPr lang="es-CL" sz="1550" dirty="0">
              <a:latin typeface="gobCL"/>
            </a:endParaRPr>
          </a:p>
        </p:txBody>
      </p:sp>
      <p:sp>
        <p:nvSpPr>
          <p:cNvPr id="10" name="9 Llamada rectangular redondeada"/>
          <p:cNvSpPr/>
          <p:nvPr/>
        </p:nvSpPr>
        <p:spPr>
          <a:xfrm>
            <a:off x="370798" y="1162632"/>
            <a:ext cx="6613452" cy="961462"/>
          </a:xfrm>
          <a:prstGeom prst="wedgeRoundRectCallout">
            <a:avLst>
              <a:gd name="adj1" fmla="val 27403"/>
              <a:gd name="adj2" fmla="val 66080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bg1"/>
                </a:solidFill>
                <a:latin typeface="gobCL"/>
              </a:rPr>
              <a:t>Alumnos que ingresan a primer año de </a:t>
            </a:r>
            <a:r>
              <a:rPr lang="es-ES" sz="1600" dirty="0">
                <a:solidFill>
                  <a:schemeClr val="bg1"/>
                </a:solidFill>
                <a:latin typeface="gobCL"/>
              </a:rPr>
              <a:t>una carrera técnica o profesional, </a:t>
            </a:r>
            <a:r>
              <a:rPr lang="es-ES" sz="1600" dirty="0" smtClean="0">
                <a:solidFill>
                  <a:schemeClr val="bg1"/>
                </a:solidFill>
                <a:latin typeface="gobCL"/>
              </a:rPr>
              <a:t>deben escoger </a:t>
            </a:r>
            <a:r>
              <a:rPr lang="es-ES" sz="1600" dirty="0">
                <a:solidFill>
                  <a:schemeClr val="bg1"/>
                </a:solidFill>
                <a:latin typeface="gobCL"/>
              </a:rPr>
              <a:t>el proceso de </a:t>
            </a:r>
            <a:r>
              <a:rPr lang="es-ES" sz="1600" b="1" dirty="0">
                <a:solidFill>
                  <a:schemeClr val="bg1"/>
                </a:solidFill>
                <a:latin typeface="gobCL"/>
              </a:rPr>
              <a:t>“Primer Año”.</a:t>
            </a:r>
            <a:r>
              <a:rPr lang="es-ES" sz="1600" dirty="0">
                <a:solidFill>
                  <a:schemeClr val="bg1"/>
                </a:solidFill>
                <a:latin typeface="gobCL"/>
              </a:rPr>
              <a:t>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5393365" y="2134486"/>
            <a:ext cx="1711842" cy="3933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Rectángulo"/>
          <p:cNvSpPr/>
          <p:nvPr/>
        </p:nvSpPr>
        <p:spPr>
          <a:xfrm>
            <a:off x="223210" y="5141963"/>
            <a:ext cx="3226572" cy="13004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  <a:latin typeface="gobCL"/>
              </a:rPr>
              <a:t>Quienes ya cursan una carrera y no tengan beneficio, deberán hacerlo en el proceso </a:t>
            </a:r>
            <a:r>
              <a:rPr lang="es-ES" sz="1600" b="1" dirty="0">
                <a:solidFill>
                  <a:schemeClr val="bg1"/>
                </a:solidFill>
                <a:latin typeface="gobCL"/>
              </a:rPr>
              <a:t>“Desde Segundo Año”</a:t>
            </a:r>
            <a:r>
              <a:rPr lang="es-ES" sz="1600" dirty="0">
                <a:solidFill>
                  <a:schemeClr val="bg1"/>
                </a:solidFill>
                <a:latin typeface="gobCL"/>
              </a:rPr>
              <a:t>.</a:t>
            </a:r>
            <a:endParaRPr lang="es-CL" sz="1600" dirty="0">
              <a:solidFill>
                <a:schemeClr val="bg1"/>
              </a:solidFill>
              <a:latin typeface="gobCL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514173" y="3356263"/>
            <a:ext cx="2591033" cy="332509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bg1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58450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166255" y="1134070"/>
            <a:ext cx="9788237" cy="58382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7" y="1702903"/>
            <a:ext cx="8527312" cy="4281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13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165" y="433148"/>
            <a:ext cx="843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Cómo completar el FUAS /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Antecedentes Personales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sp>
        <p:nvSpPr>
          <p:cNvPr id="13" name="12 Llamada rectangular redondeada"/>
          <p:cNvSpPr/>
          <p:nvPr/>
        </p:nvSpPr>
        <p:spPr>
          <a:xfrm>
            <a:off x="4655848" y="1433417"/>
            <a:ext cx="4263655" cy="2598254"/>
          </a:xfrm>
          <a:prstGeom prst="wedgeRoundRectCallout">
            <a:avLst>
              <a:gd name="adj1" fmla="val -64526"/>
              <a:gd name="adj2" fmla="val 58433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gobCL"/>
              </a:rPr>
              <a:t>Si el alumno aún no tiene NEM, debe ingresar un </a:t>
            </a:r>
            <a:r>
              <a:rPr lang="es-ES" sz="1600" dirty="0">
                <a:latin typeface="gobCL"/>
              </a:rPr>
              <a:t>promedio aproximado que posteriormente el establecimiento informará a </a:t>
            </a:r>
            <a:r>
              <a:rPr lang="es-ES" sz="1600" dirty="0" smtClean="0">
                <a:latin typeface="gobCL"/>
              </a:rPr>
              <a:t>Mineduc.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600" dirty="0" smtClean="0">
              <a:latin typeface="gobC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gobCL"/>
              </a:rPr>
              <a:t>Egresados de años </a:t>
            </a:r>
            <a:r>
              <a:rPr lang="es-ES" sz="1600" dirty="0">
                <a:latin typeface="gobCL"/>
              </a:rPr>
              <a:t>anteriores, </a:t>
            </a:r>
            <a:r>
              <a:rPr lang="es-ES" sz="1600" dirty="0" smtClean="0">
                <a:latin typeface="gobCL"/>
              </a:rPr>
              <a:t>deben verificar </a:t>
            </a:r>
            <a:r>
              <a:rPr lang="es-ES" sz="1600" dirty="0">
                <a:latin typeface="gobCL"/>
              </a:rPr>
              <a:t>que el certificado de estudios esté disponible en los registros de </a:t>
            </a:r>
            <a:r>
              <a:rPr lang="es-ES" sz="1600" dirty="0" smtClean="0">
                <a:latin typeface="gobCL"/>
              </a:rPr>
              <a:t>Mineduc. Ver en www.ayudamineduc.cl</a:t>
            </a:r>
            <a:r>
              <a:rPr lang="es-ES" sz="1600" dirty="0">
                <a:latin typeface="gobCL"/>
              </a:rPr>
              <a:t>. </a:t>
            </a:r>
            <a:endParaRPr lang="es-CL" sz="1600" dirty="0">
              <a:latin typeface="gobCL"/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275165" y="5081155"/>
            <a:ext cx="3756508" cy="1288472"/>
          </a:xfrm>
          <a:prstGeom prst="wedgeRoundRectCallout">
            <a:avLst>
              <a:gd name="adj1" fmla="val 49279"/>
              <a:gd name="adj2" fmla="val -22220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>
                <a:latin typeface="gobCL"/>
              </a:rPr>
              <a:t>L</a:t>
            </a:r>
            <a:r>
              <a:rPr lang="es-ES" sz="1600" dirty="0" smtClean="0">
                <a:latin typeface="gobCL"/>
              </a:rPr>
              <a:t>os alumnos “</a:t>
            </a:r>
            <a:r>
              <a:rPr lang="es-ES" sz="1600" b="1" u="sng" dirty="0" smtClean="0">
                <a:latin typeface="gobCL"/>
              </a:rPr>
              <a:t>Desde </a:t>
            </a:r>
            <a:r>
              <a:rPr lang="es-ES" sz="1600" b="1" u="sng" dirty="0">
                <a:latin typeface="gobCL"/>
              </a:rPr>
              <a:t>Segundo Año</a:t>
            </a:r>
            <a:r>
              <a:rPr lang="es-ES" sz="1600" b="1" dirty="0">
                <a:latin typeface="gobCL"/>
              </a:rPr>
              <a:t>”</a:t>
            </a:r>
            <a:r>
              <a:rPr lang="es-ES" sz="1600" dirty="0">
                <a:latin typeface="gobCL"/>
              </a:rPr>
              <a:t>, </a:t>
            </a:r>
            <a:r>
              <a:rPr lang="es-ES" sz="1600" dirty="0" smtClean="0">
                <a:latin typeface="gobCL"/>
              </a:rPr>
              <a:t>no ingresarán NEM, sino que nombre de Institución </a:t>
            </a:r>
            <a:r>
              <a:rPr lang="es-ES" sz="1600" dirty="0">
                <a:latin typeface="gobCL"/>
              </a:rPr>
              <a:t>de Educación Superior donde </a:t>
            </a:r>
            <a:r>
              <a:rPr lang="es-ES" sz="1600" dirty="0" smtClean="0">
                <a:latin typeface="gobCL"/>
              </a:rPr>
              <a:t>estén </a:t>
            </a:r>
            <a:r>
              <a:rPr lang="es-ES" sz="1600" dirty="0">
                <a:latin typeface="gobCL"/>
              </a:rPr>
              <a:t>estudiando.</a:t>
            </a:r>
            <a:endParaRPr lang="es-CL" sz="1600" dirty="0"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51470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-166255" y="1134070"/>
            <a:ext cx="9788237" cy="58382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8" y="1221613"/>
            <a:ext cx="8165796" cy="5584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13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165" y="433148"/>
            <a:ext cx="843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Cómo completar el FUAS /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Ingresos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Familiares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42269" y="4101511"/>
            <a:ext cx="8208322" cy="566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6843828" y="5937848"/>
            <a:ext cx="1832342" cy="8681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151" y="6043320"/>
            <a:ext cx="28289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17" y="1210990"/>
            <a:ext cx="73056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42" y="1165969"/>
            <a:ext cx="82677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3466214" y="1144460"/>
            <a:ext cx="1286540" cy="2800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Rectángulo"/>
          <p:cNvSpPr/>
          <p:nvPr/>
        </p:nvSpPr>
        <p:spPr>
          <a:xfrm>
            <a:off x="3055890" y="6043321"/>
            <a:ext cx="2972769" cy="6572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Llamada rectangular redondeada"/>
          <p:cNvSpPr/>
          <p:nvPr/>
        </p:nvSpPr>
        <p:spPr>
          <a:xfrm>
            <a:off x="275165" y="1470769"/>
            <a:ext cx="5888278" cy="1971359"/>
          </a:xfrm>
          <a:prstGeom prst="wedgeRoundRectCallout">
            <a:avLst>
              <a:gd name="adj1" fmla="val 20097"/>
              <a:gd name="adj2" fmla="val 60458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600" dirty="0" smtClean="0">
                <a:latin typeface="gobCL"/>
              </a:rPr>
              <a:t>Los ingresos solicitados corresponden al PROMEDIO MENSUAL de los años 2014 y 2015, y se considera el monto bruto menos los descuentos legales.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600" dirty="0" smtClean="0">
              <a:latin typeface="gobC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600" dirty="0" smtClean="0">
                <a:latin typeface="gobCL"/>
              </a:rPr>
              <a:t>Finiquitos, becas y subsidios del Estado, fundaciones, municipalidades, no se consideran ingresos. </a:t>
            </a:r>
            <a:endParaRPr lang="es-CL" sz="1600" dirty="0">
              <a:latin typeface="gobCL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246570" y="1672937"/>
            <a:ext cx="2637657" cy="16548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600" dirty="0">
                <a:latin typeface="gobCL"/>
              </a:rPr>
              <a:t>No se deben completar todas las columnas, sólo las que correspondan según el ingreso de cada integrante. </a:t>
            </a:r>
          </a:p>
        </p:txBody>
      </p:sp>
    </p:spTree>
    <p:extLst>
      <p:ext uri="{BB962C8B-B14F-4D97-AF65-F5344CB8AC3E}">
        <p14:creationId xmlns:p14="http://schemas.microsoft.com/office/powerpoint/2010/main" val="377984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117299" y="2225646"/>
            <a:ext cx="5719671" cy="1868376"/>
          </a:xfrm>
          <a:custGeom>
            <a:avLst/>
            <a:gdLst>
              <a:gd name="connsiteX0" fmla="*/ 0 w 5577168"/>
              <a:gd name="connsiteY0" fmla="*/ 0 h 1737746"/>
              <a:gd name="connsiteX1" fmla="*/ 5577168 w 5577168"/>
              <a:gd name="connsiteY1" fmla="*/ 0 h 1737746"/>
              <a:gd name="connsiteX2" fmla="*/ 5577168 w 5577168"/>
              <a:gd name="connsiteY2" fmla="*/ 1737746 h 1737746"/>
              <a:gd name="connsiteX3" fmla="*/ 0 w 5577168"/>
              <a:gd name="connsiteY3" fmla="*/ 1737746 h 1737746"/>
              <a:gd name="connsiteX4" fmla="*/ 0 w 5577168"/>
              <a:gd name="connsiteY4" fmla="*/ 0 h 1737746"/>
              <a:gd name="connsiteX0" fmla="*/ 0 w 5755298"/>
              <a:gd name="connsiteY0" fmla="*/ 0 h 1761497"/>
              <a:gd name="connsiteX1" fmla="*/ 5755298 w 5755298"/>
              <a:gd name="connsiteY1" fmla="*/ 23751 h 1761497"/>
              <a:gd name="connsiteX2" fmla="*/ 5755298 w 5755298"/>
              <a:gd name="connsiteY2" fmla="*/ 1761497 h 1761497"/>
              <a:gd name="connsiteX3" fmla="*/ 178130 w 5755298"/>
              <a:gd name="connsiteY3" fmla="*/ 1761497 h 1761497"/>
              <a:gd name="connsiteX4" fmla="*/ 0 w 5755298"/>
              <a:gd name="connsiteY4" fmla="*/ 0 h 1761497"/>
              <a:gd name="connsiteX0" fmla="*/ 0 w 5755298"/>
              <a:gd name="connsiteY0" fmla="*/ 0 h 1761497"/>
              <a:gd name="connsiteX1" fmla="*/ 5755298 w 5755298"/>
              <a:gd name="connsiteY1" fmla="*/ 23751 h 1761497"/>
              <a:gd name="connsiteX2" fmla="*/ 5577168 w 5755298"/>
              <a:gd name="connsiteY2" fmla="*/ 1749622 h 1761497"/>
              <a:gd name="connsiteX3" fmla="*/ 178130 w 5755298"/>
              <a:gd name="connsiteY3" fmla="*/ 1761497 h 1761497"/>
              <a:gd name="connsiteX4" fmla="*/ 0 w 5755298"/>
              <a:gd name="connsiteY4" fmla="*/ 0 h 1761497"/>
              <a:gd name="connsiteX0" fmla="*/ 0 w 5755298"/>
              <a:gd name="connsiteY0" fmla="*/ 0 h 1749622"/>
              <a:gd name="connsiteX1" fmla="*/ 5755298 w 5755298"/>
              <a:gd name="connsiteY1" fmla="*/ 23751 h 1749622"/>
              <a:gd name="connsiteX2" fmla="*/ 5577168 w 5755298"/>
              <a:gd name="connsiteY2" fmla="*/ 1749622 h 1749622"/>
              <a:gd name="connsiteX3" fmla="*/ 23751 w 5755298"/>
              <a:gd name="connsiteY3" fmla="*/ 1749622 h 1749622"/>
              <a:gd name="connsiteX4" fmla="*/ 0 w 5755298"/>
              <a:gd name="connsiteY4" fmla="*/ 0 h 1749622"/>
              <a:gd name="connsiteX0" fmla="*/ 0 w 5897801"/>
              <a:gd name="connsiteY0" fmla="*/ 0 h 1737747"/>
              <a:gd name="connsiteX1" fmla="*/ 5897801 w 5897801"/>
              <a:gd name="connsiteY1" fmla="*/ 11876 h 1737747"/>
              <a:gd name="connsiteX2" fmla="*/ 5719671 w 5897801"/>
              <a:gd name="connsiteY2" fmla="*/ 1737747 h 1737747"/>
              <a:gd name="connsiteX3" fmla="*/ 166254 w 5897801"/>
              <a:gd name="connsiteY3" fmla="*/ 1737747 h 1737747"/>
              <a:gd name="connsiteX4" fmla="*/ 0 w 5897801"/>
              <a:gd name="connsiteY4" fmla="*/ 0 h 1737747"/>
              <a:gd name="connsiteX0" fmla="*/ 0 w 5897801"/>
              <a:gd name="connsiteY0" fmla="*/ 0 h 1868376"/>
              <a:gd name="connsiteX1" fmla="*/ 5897801 w 5897801"/>
              <a:gd name="connsiteY1" fmla="*/ 11876 h 1868376"/>
              <a:gd name="connsiteX2" fmla="*/ 5719671 w 5897801"/>
              <a:gd name="connsiteY2" fmla="*/ 1737747 h 1868376"/>
              <a:gd name="connsiteX3" fmla="*/ 71252 w 5897801"/>
              <a:gd name="connsiteY3" fmla="*/ 1868376 h 1868376"/>
              <a:gd name="connsiteX4" fmla="*/ 0 w 5897801"/>
              <a:gd name="connsiteY4" fmla="*/ 0 h 1868376"/>
              <a:gd name="connsiteX0" fmla="*/ 0 w 5719671"/>
              <a:gd name="connsiteY0" fmla="*/ 0 h 1868376"/>
              <a:gd name="connsiteX1" fmla="*/ 5410913 w 5719671"/>
              <a:gd name="connsiteY1" fmla="*/ 118754 h 1868376"/>
              <a:gd name="connsiteX2" fmla="*/ 5719671 w 5719671"/>
              <a:gd name="connsiteY2" fmla="*/ 1737747 h 1868376"/>
              <a:gd name="connsiteX3" fmla="*/ 71252 w 5719671"/>
              <a:gd name="connsiteY3" fmla="*/ 1868376 h 1868376"/>
              <a:gd name="connsiteX4" fmla="*/ 0 w 5719671"/>
              <a:gd name="connsiteY4" fmla="*/ 0 h 186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9671" h="1868376">
                <a:moveTo>
                  <a:pt x="0" y="0"/>
                </a:moveTo>
                <a:lnTo>
                  <a:pt x="5410913" y="118754"/>
                </a:lnTo>
                <a:lnTo>
                  <a:pt x="5719671" y="1737747"/>
                </a:lnTo>
                <a:lnTo>
                  <a:pt x="71252" y="18683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bg1"/>
                </a:solidFill>
                <a:latin typeface="gobCL"/>
                <a:cs typeface="gobCL"/>
              </a:rPr>
              <a:t>CRÉDITOS </a:t>
            </a:r>
            <a:r>
              <a:rPr lang="fr-FR" sz="2000" dirty="0" smtClean="0">
                <a:solidFill>
                  <a:schemeClr val="bg1"/>
                </a:solidFill>
                <a:latin typeface="gobCL"/>
                <a:cs typeface="gobCL"/>
              </a:rPr>
              <a:t>DE ARANCEL</a:t>
            </a:r>
            <a:r>
              <a:rPr lang="fr-FR" sz="2400" dirty="0" smtClean="0">
                <a:solidFill>
                  <a:schemeClr val="bg1"/>
                </a:solidFill>
                <a:latin typeface="gobCL"/>
                <a:cs typeface="gobCL"/>
              </a:rPr>
              <a:t> </a:t>
            </a:r>
            <a:endParaRPr lang="fr-FR" sz="2400" dirty="0">
              <a:solidFill>
                <a:schemeClr val="bg1"/>
              </a:solidFill>
              <a:latin typeface="gobCL"/>
              <a:cs typeface="gobCL"/>
            </a:endParaRPr>
          </a:p>
          <a:p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bCL"/>
                <a:cs typeface="gobCL"/>
              </a:rPr>
              <a:t>www.becasycreditos.cl – www.ingresa.cl</a:t>
            </a:r>
            <a:r>
              <a:rPr lang="fr-FR" sz="1400" b="1" dirty="0">
                <a:solidFill>
                  <a:schemeClr val="bg1"/>
                </a:solidFill>
                <a:latin typeface="gobCL"/>
                <a:cs typeface="gobCL"/>
              </a:rPr>
              <a:t/>
            </a:r>
            <a:br>
              <a:rPr lang="fr-FR" sz="1400" b="1" dirty="0">
                <a:solidFill>
                  <a:schemeClr val="bg1"/>
                </a:solidFill>
                <a:latin typeface="gobCL"/>
                <a:cs typeface="gobCL"/>
              </a:rPr>
            </a:br>
            <a:endParaRPr lang="fr-FR" sz="2000" b="1" dirty="0">
              <a:solidFill>
                <a:schemeClr val="bg1"/>
              </a:solidFill>
              <a:latin typeface="gobCL"/>
              <a:cs typeface="gobCL"/>
            </a:endParaRPr>
          </a:p>
          <a:p>
            <a:r>
              <a:rPr lang="es-CL" sz="1400" dirty="0">
                <a:solidFill>
                  <a:schemeClr val="bg1"/>
                </a:solidFill>
                <a:latin typeface="gobCL"/>
                <a:cs typeface="gobCL"/>
              </a:rPr>
              <a:t>Son beneficios para financiar total o parcialmente el costo de una carrera. Debe devolverse al Estado -con un interés del 2%- </a:t>
            </a:r>
            <a:r>
              <a:rPr lang="es-CL" sz="1400" dirty="0" smtClean="0">
                <a:solidFill>
                  <a:schemeClr val="bg1"/>
                </a:solidFill>
                <a:latin typeface="gobCL"/>
                <a:cs typeface="gobCL"/>
              </a:rPr>
              <a:t>posterior al egreso del estudiante. </a:t>
            </a:r>
            <a:endParaRPr lang="es-CL" sz="1400" dirty="0">
              <a:solidFill>
                <a:schemeClr val="bg1"/>
              </a:solidFill>
              <a:latin typeface="gobCL"/>
              <a:cs typeface="gobC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753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166" y="2908892"/>
            <a:ext cx="2159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Financiamiento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Educación Superior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998555" y="247898"/>
            <a:ext cx="5695921" cy="1757548"/>
          </a:xfrm>
          <a:custGeom>
            <a:avLst/>
            <a:gdLst>
              <a:gd name="connsiteX0" fmla="*/ 0 w 5577168"/>
              <a:gd name="connsiteY0" fmla="*/ 0 h 1745673"/>
              <a:gd name="connsiteX1" fmla="*/ 5577168 w 5577168"/>
              <a:gd name="connsiteY1" fmla="*/ 0 h 1745673"/>
              <a:gd name="connsiteX2" fmla="*/ 5577168 w 5577168"/>
              <a:gd name="connsiteY2" fmla="*/ 1745673 h 1745673"/>
              <a:gd name="connsiteX3" fmla="*/ 0 w 5577168"/>
              <a:gd name="connsiteY3" fmla="*/ 1745673 h 1745673"/>
              <a:gd name="connsiteX4" fmla="*/ 0 w 5577168"/>
              <a:gd name="connsiteY4" fmla="*/ 0 h 1745673"/>
              <a:gd name="connsiteX0" fmla="*/ 59377 w 5577168"/>
              <a:gd name="connsiteY0" fmla="*/ 47501 h 1745673"/>
              <a:gd name="connsiteX1" fmla="*/ 5577168 w 5577168"/>
              <a:gd name="connsiteY1" fmla="*/ 0 h 1745673"/>
              <a:gd name="connsiteX2" fmla="*/ 5577168 w 5577168"/>
              <a:gd name="connsiteY2" fmla="*/ 1745673 h 1745673"/>
              <a:gd name="connsiteX3" fmla="*/ 0 w 5577168"/>
              <a:gd name="connsiteY3" fmla="*/ 1745673 h 1745673"/>
              <a:gd name="connsiteX4" fmla="*/ 59377 w 5577168"/>
              <a:gd name="connsiteY4" fmla="*/ 47501 h 1745673"/>
              <a:gd name="connsiteX0" fmla="*/ 59377 w 5577168"/>
              <a:gd name="connsiteY0" fmla="*/ 47501 h 1745673"/>
              <a:gd name="connsiteX1" fmla="*/ 5577168 w 5577168"/>
              <a:gd name="connsiteY1" fmla="*/ 0 h 1745673"/>
              <a:gd name="connsiteX2" fmla="*/ 5363413 w 5577168"/>
              <a:gd name="connsiteY2" fmla="*/ 1626920 h 1745673"/>
              <a:gd name="connsiteX3" fmla="*/ 0 w 5577168"/>
              <a:gd name="connsiteY3" fmla="*/ 1745673 h 1745673"/>
              <a:gd name="connsiteX4" fmla="*/ 59377 w 5577168"/>
              <a:gd name="connsiteY4" fmla="*/ 47501 h 1745673"/>
              <a:gd name="connsiteX0" fmla="*/ 23751 w 5577168"/>
              <a:gd name="connsiteY0" fmla="*/ 23750 h 1745673"/>
              <a:gd name="connsiteX1" fmla="*/ 5577168 w 5577168"/>
              <a:gd name="connsiteY1" fmla="*/ 0 h 1745673"/>
              <a:gd name="connsiteX2" fmla="*/ 5363413 w 5577168"/>
              <a:gd name="connsiteY2" fmla="*/ 1626920 h 1745673"/>
              <a:gd name="connsiteX3" fmla="*/ 0 w 5577168"/>
              <a:gd name="connsiteY3" fmla="*/ 1745673 h 1745673"/>
              <a:gd name="connsiteX4" fmla="*/ 23751 w 5577168"/>
              <a:gd name="connsiteY4" fmla="*/ 23750 h 1745673"/>
              <a:gd name="connsiteX0" fmla="*/ 0 w 5612793"/>
              <a:gd name="connsiteY0" fmla="*/ 23750 h 1745673"/>
              <a:gd name="connsiteX1" fmla="*/ 5612793 w 5612793"/>
              <a:gd name="connsiteY1" fmla="*/ 0 h 1745673"/>
              <a:gd name="connsiteX2" fmla="*/ 5399038 w 5612793"/>
              <a:gd name="connsiteY2" fmla="*/ 1626920 h 1745673"/>
              <a:gd name="connsiteX3" fmla="*/ 35625 w 5612793"/>
              <a:gd name="connsiteY3" fmla="*/ 1745673 h 1745673"/>
              <a:gd name="connsiteX4" fmla="*/ 0 w 5612793"/>
              <a:gd name="connsiteY4" fmla="*/ 23750 h 1745673"/>
              <a:gd name="connsiteX0" fmla="*/ 0 w 5695921"/>
              <a:gd name="connsiteY0" fmla="*/ 23750 h 1745673"/>
              <a:gd name="connsiteX1" fmla="*/ 5695921 w 5695921"/>
              <a:gd name="connsiteY1" fmla="*/ 0 h 1745673"/>
              <a:gd name="connsiteX2" fmla="*/ 5482166 w 5695921"/>
              <a:gd name="connsiteY2" fmla="*/ 1626920 h 1745673"/>
              <a:gd name="connsiteX3" fmla="*/ 118753 w 5695921"/>
              <a:gd name="connsiteY3" fmla="*/ 1745673 h 1745673"/>
              <a:gd name="connsiteX4" fmla="*/ 0 w 5695921"/>
              <a:gd name="connsiteY4" fmla="*/ 23750 h 1745673"/>
              <a:gd name="connsiteX0" fmla="*/ 0 w 5695921"/>
              <a:gd name="connsiteY0" fmla="*/ 23750 h 1757548"/>
              <a:gd name="connsiteX1" fmla="*/ 5695921 w 5695921"/>
              <a:gd name="connsiteY1" fmla="*/ 0 h 1757548"/>
              <a:gd name="connsiteX2" fmla="*/ 5482166 w 5695921"/>
              <a:gd name="connsiteY2" fmla="*/ 1626920 h 1757548"/>
              <a:gd name="connsiteX3" fmla="*/ 83127 w 5695921"/>
              <a:gd name="connsiteY3" fmla="*/ 1757548 h 1757548"/>
              <a:gd name="connsiteX4" fmla="*/ 0 w 5695921"/>
              <a:gd name="connsiteY4" fmla="*/ 23750 h 175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21" h="1757548">
                <a:moveTo>
                  <a:pt x="0" y="23750"/>
                </a:moveTo>
                <a:lnTo>
                  <a:pt x="5695921" y="0"/>
                </a:lnTo>
                <a:lnTo>
                  <a:pt x="5482166" y="1626920"/>
                </a:lnTo>
                <a:lnTo>
                  <a:pt x="83127" y="1757548"/>
                </a:lnTo>
                <a:lnTo>
                  <a:pt x="0" y="23750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bg1"/>
                </a:solidFill>
                <a:latin typeface="gobCL"/>
                <a:cs typeface="gobCL"/>
              </a:rPr>
              <a:t>BECAS</a:t>
            </a:r>
            <a:r>
              <a:rPr lang="fr-FR" sz="2000" dirty="0" smtClean="0">
                <a:solidFill>
                  <a:schemeClr val="bg1"/>
                </a:solidFill>
                <a:latin typeface="gobCL"/>
                <a:cs typeface="gobCL"/>
              </a:rPr>
              <a:t> DE ARANCEL </a:t>
            </a:r>
            <a:endParaRPr lang="fr-FR" sz="2400" dirty="0">
              <a:solidFill>
                <a:schemeClr val="bg1"/>
              </a:solidFill>
              <a:latin typeface="gobCL"/>
              <a:cs typeface="gobCL"/>
            </a:endParaRPr>
          </a:p>
          <a:p>
            <a:r>
              <a:rPr lang="es-C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bCL"/>
                <a:cs typeface="gobCL"/>
              </a:rPr>
              <a:t>www.becasycreditos.cl</a:t>
            </a:r>
            <a:r>
              <a:rPr lang="es-CL" sz="1600" b="1" dirty="0">
                <a:solidFill>
                  <a:schemeClr val="tx1"/>
                </a:solidFill>
                <a:latin typeface="gobCL"/>
                <a:cs typeface="gobCL"/>
              </a:rPr>
              <a:t> </a:t>
            </a:r>
            <a:r>
              <a:rPr lang="es-CL" sz="1400" b="1" dirty="0">
                <a:solidFill>
                  <a:schemeClr val="bg1"/>
                </a:solidFill>
                <a:latin typeface="gobCL"/>
                <a:cs typeface="gobCL"/>
              </a:rPr>
              <a:t/>
            </a:r>
            <a:br>
              <a:rPr lang="es-CL" sz="1400" b="1" dirty="0">
                <a:solidFill>
                  <a:schemeClr val="bg1"/>
                </a:solidFill>
                <a:latin typeface="gobCL"/>
                <a:cs typeface="gobCL"/>
              </a:rPr>
            </a:br>
            <a:r>
              <a:rPr lang="es-CL" sz="1600" dirty="0">
                <a:solidFill>
                  <a:schemeClr val="bg1"/>
                </a:solidFill>
                <a:latin typeface="gobCL"/>
                <a:cs typeface="gobCL"/>
              </a:rPr>
              <a:t/>
            </a:r>
            <a:br>
              <a:rPr lang="es-CL" sz="1600" dirty="0">
                <a:solidFill>
                  <a:schemeClr val="bg1"/>
                </a:solidFill>
                <a:latin typeface="gobCL"/>
                <a:cs typeface="gobCL"/>
              </a:rPr>
            </a:br>
            <a:r>
              <a:rPr lang="es-CL" sz="1400" dirty="0">
                <a:solidFill>
                  <a:schemeClr val="bg1"/>
                </a:solidFill>
                <a:latin typeface="gobCL"/>
                <a:cs typeface="gobCL"/>
              </a:rPr>
              <a:t>Son un apoyo económico que puede cubrir </a:t>
            </a:r>
            <a:r>
              <a:rPr lang="es-CL" sz="1400" dirty="0" smtClean="0">
                <a:solidFill>
                  <a:schemeClr val="bg1"/>
                </a:solidFill>
                <a:latin typeface="gobCL"/>
                <a:cs typeface="gobCL"/>
              </a:rPr>
              <a:t>parcial o completamente </a:t>
            </a:r>
            <a:r>
              <a:rPr lang="es-CL" sz="1400" dirty="0">
                <a:solidFill>
                  <a:schemeClr val="bg1"/>
                </a:solidFill>
                <a:latin typeface="gobCL"/>
                <a:cs typeface="gobCL"/>
              </a:rPr>
              <a:t>el costo de una </a:t>
            </a:r>
            <a:r>
              <a:rPr lang="es-CL" sz="1400" dirty="0" smtClean="0">
                <a:solidFill>
                  <a:schemeClr val="bg1"/>
                </a:solidFill>
                <a:latin typeface="gobCL"/>
                <a:cs typeface="gobCL"/>
              </a:rPr>
              <a:t>carrera, su asignación depende de requisitos académicos y socioeconómicos. No </a:t>
            </a:r>
            <a:r>
              <a:rPr lang="es-CL" sz="1400" dirty="0">
                <a:solidFill>
                  <a:schemeClr val="bg1"/>
                </a:solidFill>
                <a:latin typeface="gobCL"/>
                <a:cs typeface="gobCL"/>
              </a:rPr>
              <a:t>requiere </a:t>
            </a:r>
            <a:r>
              <a:rPr lang="es-CL" sz="1400" dirty="0" smtClean="0">
                <a:solidFill>
                  <a:schemeClr val="bg1"/>
                </a:solidFill>
                <a:latin typeface="gobCL"/>
                <a:cs typeface="gobCL"/>
              </a:rPr>
              <a:t>devolución y se debe renovar anualmente.</a:t>
            </a:r>
            <a:endParaRPr lang="es-CL" sz="1400" dirty="0">
              <a:solidFill>
                <a:schemeClr val="bg1"/>
              </a:solidFill>
              <a:latin typeface="gobCL"/>
              <a:cs typeface="gobCL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031174" y="4272095"/>
            <a:ext cx="5842664" cy="2364727"/>
          </a:xfrm>
          <a:custGeom>
            <a:avLst/>
            <a:gdLst>
              <a:gd name="connsiteX0" fmla="*/ 0 w 5723911"/>
              <a:gd name="connsiteY0" fmla="*/ 0 h 2121716"/>
              <a:gd name="connsiteX1" fmla="*/ 5723911 w 5723911"/>
              <a:gd name="connsiteY1" fmla="*/ 0 h 2121716"/>
              <a:gd name="connsiteX2" fmla="*/ 5723911 w 5723911"/>
              <a:gd name="connsiteY2" fmla="*/ 2121716 h 2121716"/>
              <a:gd name="connsiteX3" fmla="*/ 0 w 5723911"/>
              <a:gd name="connsiteY3" fmla="*/ 2121716 h 2121716"/>
              <a:gd name="connsiteX4" fmla="*/ 0 w 5723911"/>
              <a:gd name="connsiteY4" fmla="*/ 0 h 2121716"/>
              <a:gd name="connsiteX0" fmla="*/ 0 w 5723911"/>
              <a:gd name="connsiteY0" fmla="*/ 0 h 2121716"/>
              <a:gd name="connsiteX1" fmla="*/ 5723911 w 5723911"/>
              <a:gd name="connsiteY1" fmla="*/ 641267 h 2121716"/>
              <a:gd name="connsiteX2" fmla="*/ 5723911 w 5723911"/>
              <a:gd name="connsiteY2" fmla="*/ 2121716 h 2121716"/>
              <a:gd name="connsiteX3" fmla="*/ 0 w 5723911"/>
              <a:gd name="connsiteY3" fmla="*/ 2121716 h 2121716"/>
              <a:gd name="connsiteX4" fmla="*/ 0 w 5723911"/>
              <a:gd name="connsiteY4" fmla="*/ 0 h 2121716"/>
              <a:gd name="connsiteX0" fmla="*/ 0 w 5747661"/>
              <a:gd name="connsiteY0" fmla="*/ 0 h 2121716"/>
              <a:gd name="connsiteX1" fmla="*/ 5747661 w 5747661"/>
              <a:gd name="connsiteY1" fmla="*/ 261257 h 2121716"/>
              <a:gd name="connsiteX2" fmla="*/ 5723911 w 5747661"/>
              <a:gd name="connsiteY2" fmla="*/ 2121716 h 2121716"/>
              <a:gd name="connsiteX3" fmla="*/ 0 w 5747661"/>
              <a:gd name="connsiteY3" fmla="*/ 2121716 h 2121716"/>
              <a:gd name="connsiteX4" fmla="*/ 0 w 5747661"/>
              <a:gd name="connsiteY4" fmla="*/ 0 h 2121716"/>
              <a:gd name="connsiteX0" fmla="*/ 154379 w 5902040"/>
              <a:gd name="connsiteY0" fmla="*/ 0 h 2121716"/>
              <a:gd name="connsiteX1" fmla="*/ 5902040 w 5902040"/>
              <a:gd name="connsiteY1" fmla="*/ 261257 h 2121716"/>
              <a:gd name="connsiteX2" fmla="*/ 5878290 w 5902040"/>
              <a:gd name="connsiteY2" fmla="*/ 2121716 h 2121716"/>
              <a:gd name="connsiteX3" fmla="*/ 0 w 5902040"/>
              <a:gd name="connsiteY3" fmla="*/ 2109840 h 2121716"/>
              <a:gd name="connsiteX4" fmla="*/ 154379 w 5902040"/>
              <a:gd name="connsiteY4" fmla="*/ 0 h 2121716"/>
              <a:gd name="connsiteX0" fmla="*/ 118753 w 5866414"/>
              <a:gd name="connsiteY0" fmla="*/ 0 h 2323596"/>
              <a:gd name="connsiteX1" fmla="*/ 5866414 w 5866414"/>
              <a:gd name="connsiteY1" fmla="*/ 261257 h 2323596"/>
              <a:gd name="connsiteX2" fmla="*/ 5842664 w 5866414"/>
              <a:gd name="connsiteY2" fmla="*/ 2121716 h 2323596"/>
              <a:gd name="connsiteX3" fmla="*/ 0 w 5866414"/>
              <a:gd name="connsiteY3" fmla="*/ 2323596 h 2323596"/>
              <a:gd name="connsiteX4" fmla="*/ 118753 w 5866414"/>
              <a:gd name="connsiteY4" fmla="*/ 0 h 2323596"/>
              <a:gd name="connsiteX0" fmla="*/ 83127 w 5866414"/>
              <a:gd name="connsiteY0" fmla="*/ 0 h 2359222"/>
              <a:gd name="connsiteX1" fmla="*/ 5866414 w 5866414"/>
              <a:gd name="connsiteY1" fmla="*/ 296883 h 2359222"/>
              <a:gd name="connsiteX2" fmla="*/ 5842664 w 5866414"/>
              <a:gd name="connsiteY2" fmla="*/ 2157342 h 2359222"/>
              <a:gd name="connsiteX3" fmla="*/ 0 w 5866414"/>
              <a:gd name="connsiteY3" fmla="*/ 2359222 h 2359222"/>
              <a:gd name="connsiteX4" fmla="*/ 83127 w 5866414"/>
              <a:gd name="connsiteY4" fmla="*/ 0 h 2359222"/>
              <a:gd name="connsiteX0" fmla="*/ 83127 w 5866414"/>
              <a:gd name="connsiteY0" fmla="*/ 0 h 2359222"/>
              <a:gd name="connsiteX1" fmla="*/ 95007 w 5866414"/>
              <a:gd name="connsiteY1" fmla="*/ 102909 h 2359222"/>
              <a:gd name="connsiteX2" fmla="*/ 5866414 w 5866414"/>
              <a:gd name="connsiteY2" fmla="*/ 296883 h 2359222"/>
              <a:gd name="connsiteX3" fmla="*/ 5842664 w 5866414"/>
              <a:gd name="connsiteY3" fmla="*/ 2157342 h 2359222"/>
              <a:gd name="connsiteX4" fmla="*/ 0 w 5866414"/>
              <a:gd name="connsiteY4" fmla="*/ 2359222 h 2359222"/>
              <a:gd name="connsiteX5" fmla="*/ 83127 w 5866414"/>
              <a:gd name="connsiteY5" fmla="*/ 0 h 2359222"/>
              <a:gd name="connsiteX0" fmla="*/ 83127 w 5866414"/>
              <a:gd name="connsiteY0" fmla="*/ 5505 h 2364727"/>
              <a:gd name="connsiteX1" fmla="*/ 130633 w 5866414"/>
              <a:gd name="connsiteY1" fmla="*/ 1537 h 2364727"/>
              <a:gd name="connsiteX2" fmla="*/ 5866414 w 5866414"/>
              <a:gd name="connsiteY2" fmla="*/ 302388 h 2364727"/>
              <a:gd name="connsiteX3" fmla="*/ 5842664 w 5866414"/>
              <a:gd name="connsiteY3" fmla="*/ 2162847 h 2364727"/>
              <a:gd name="connsiteX4" fmla="*/ 0 w 5866414"/>
              <a:gd name="connsiteY4" fmla="*/ 2364727 h 2364727"/>
              <a:gd name="connsiteX5" fmla="*/ 83127 w 5866414"/>
              <a:gd name="connsiteY5" fmla="*/ 5505 h 2364727"/>
              <a:gd name="connsiteX0" fmla="*/ 83127 w 5842664"/>
              <a:gd name="connsiteY0" fmla="*/ 5505 h 2364727"/>
              <a:gd name="connsiteX1" fmla="*/ 130633 w 5842664"/>
              <a:gd name="connsiteY1" fmla="*/ 1537 h 2364727"/>
              <a:gd name="connsiteX2" fmla="*/ 5676408 w 5842664"/>
              <a:gd name="connsiteY2" fmla="*/ 302388 h 2364727"/>
              <a:gd name="connsiteX3" fmla="*/ 5842664 w 5842664"/>
              <a:gd name="connsiteY3" fmla="*/ 2162847 h 2364727"/>
              <a:gd name="connsiteX4" fmla="*/ 0 w 5842664"/>
              <a:gd name="connsiteY4" fmla="*/ 2364727 h 2364727"/>
              <a:gd name="connsiteX5" fmla="*/ 83127 w 5842664"/>
              <a:gd name="connsiteY5" fmla="*/ 5505 h 236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2664" h="2364727">
                <a:moveTo>
                  <a:pt x="83127" y="5505"/>
                </a:moveTo>
                <a:cubicBezTo>
                  <a:pt x="95004" y="12099"/>
                  <a:pt x="118756" y="-5057"/>
                  <a:pt x="130633" y="1537"/>
                </a:cubicBezTo>
                <a:lnTo>
                  <a:pt x="5676408" y="302388"/>
                </a:lnTo>
                <a:lnTo>
                  <a:pt x="5842664" y="2162847"/>
                </a:lnTo>
                <a:lnTo>
                  <a:pt x="0" y="2364727"/>
                </a:lnTo>
                <a:lnTo>
                  <a:pt x="83127" y="5505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bg1"/>
                </a:solidFill>
                <a:latin typeface="gobCL"/>
                <a:cs typeface="gobCL"/>
              </a:rPr>
              <a:t>BECAS </a:t>
            </a:r>
            <a:r>
              <a:rPr lang="fr-FR" sz="2000" dirty="0" smtClean="0">
                <a:solidFill>
                  <a:schemeClr val="bg1"/>
                </a:solidFill>
                <a:latin typeface="gobCL"/>
                <a:cs typeface="gobCL"/>
              </a:rPr>
              <a:t>COMPLEMENTARIAS</a:t>
            </a:r>
            <a:endParaRPr lang="fr-FR" sz="2400" dirty="0">
              <a:solidFill>
                <a:schemeClr val="bg1"/>
              </a:solidFill>
              <a:latin typeface="gobCL"/>
              <a:cs typeface="gobCL"/>
            </a:endParaRPr>
          </a:p>
          <a:p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bCL"/>
                <a:cs typeface="gobCL"/>
              </a:rPr>
              <a:t>www.junaeb.cl y </a:t>
            </a:r>
            <a:r>
              <a:rPr lang="fr-FR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bCL"/>
                <a:cs typeface="gobCL"/>
              </a:rPr>
              <a:t>otros</a:t>
            </a: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bCL"/>
                <a:cs typeface="gobCL"/>
              </a:rPr>
              <a:t> </a:t>
            </a:r>
            <a:r>
              <a:rPr lang="fr-FR" sz="1400" b="1" dirty="0">
                <a:solidFill>
                  <a:schemeClr val="bg1"/>
                </a:solidFill>
                <a:latin typeface="gobCL"/>
                <a:cs typeface="gobCL"/>
              </a:rPr>
              <a:t/>
            </a:r>
            <a:br>
              <a:rPr lang="fr-FR" sz="1400" b="1" dirty="0">
                <a:solidFill>
                  <a:schemeClr val="bg1"/>
                </a:solidFill>
                <a:latin typeface="gobCL"/>
                <a:cs typeface="gobCL"/>
              </a:rPr>
            </a:br>
            <a:endParaRPr lang="fr-FR" sz="1400" b="1" dirty="0">
              <a:solidFill>
                <a:schemeClr val="bg1"/>
              </a:solidFill>
              <a:latin typeface="gobCL"/>
              <a:cs typeface="gobCL"/>
            </a:endParaRPr>
          </a:p>
          <a:p>
            <a:r>
              <a:rPr lang="es-CL" sz="1400" dirty="0">
                <a:solidFill>
                  <a:schemeClr val="bg1"/>
                </a:solidFill>
                <a:latin typeface="gobCL"/>
                <a:cs typeface="gobCL"/>
              </a:rPr>
              <a:t>Son entregadas por la Junaeb (Mantención y </a:t>
            </a:r>
            <a:r>
              <a:rPr lang="es-CL" sz="1400" dirty="0" smtClean="0">
                <a:solidFill>
                  <a:schemeClr val="bg1"/>
                </a:solidFill>
                <a:latin typeface="gobCL"/>
                <a:cs typeface="gobCL"/>
              </a:rPr>
              <a:t>Alimentación principalmente</a:t>
            </a:r>
            <a:r>
              <a:rPr lang="es-CL" sz="1400" dirty="0">
                <a:solidFill>
                  <a:schemeClr val="bg1"/>
                </a:solidFill>
                <a:latin typeface="gobCL"/>
                <a:cs typeface="gobCL"/>
              </a:rPr>
              <a:t>), y están asociadas a las Becas de Arancel. </a:t>
            </a:r>
          </a:p>
          <a:p>
            <a:endParaRPr lang="es-CL" sz="1400" dirty="0">
              <a:solidFill>
                <a:schemeClr val="bg1"/>
              </a:solidFill>
              <a:latin typeface="gobCL"/>
              <a:cs typeface="gobCL"/>
            </a:endParaRPr>
          </a:p>
          <a:p>
            <a:r>
              <a:rPr lang="es-CL" sz="1400" dirty="0">
                <a:solidFill>
                  <a:schemeClr val="bg1"/>
                </a:solidFill>
                <a:latin typeface="gobCL"/>
                <a:cs typeface="gobCL"/>
              </a:rPr>
              <a:t>También existen otros beneficios complementarios de las Instituciones de Educación Superior, Municipios, etc.</a:t>
            </a:r>
            <a:r>
              <a:rPr lang="es-CL" sz="1400" b="1" dirty="0">
                <a:solidFill>
                  <a:schemeClr val="bg1"/>
                </a:solidFill>
                <a:latin typeface="gobCL"/>
                <a:cs typeface="gobCL"/>
              </a:rPr>
              <a:t> </a:t>
            </a:r>
            <a:endParaRPr lang="fr-FR" sz="1400" dirty="0">
              <a:solidFill>
                <a:schemeClr val="bg1"/>
              </a:solidFill>
              <a:latin typeface="gobCL"/>
              <a:cs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219343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3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165" y="433148"/>
            <a:ext cx="843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Cómo completar el FUAS /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Promedio mensual de ingresos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887473"/>
              </p:ext>
            </p:extLst>
          </p:nvPr>
        </p:nvGraphicFramePr>
        <p:xfrm>
          <a:off x="1340426" y="2010139"/>
          <a:ext cx="6380020" cy="2987040"/>
        </p:xfrm>
        <a:graphic>
          <a:graphicData uri="http://schemas.openxmlformats.org/drawingml/2006/table">
            <a:tbl>
              <a:tblPr/>
              <a:tblGrid>
                <a:gridCol w="639232"/>
                <a:gridCol w="1020311"/>
                <a:gridCol w="2983079"/>
                <a:gridCol w="1737398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N° de 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Siatuación Laboral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haberes, menos descuentos legales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Cesante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Febrero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Cesante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Marzo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 informal sin boleta ni contrato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 informal sin boleta ni contrato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Cesante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 con boleta de honorarios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 con boleta de honorarios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Agosto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 con boleta de honorarios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Septiembre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 con contrato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Octubre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Trabajo con contrato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Noviembre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Trabajo con contrato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Diciembre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Trabajo con contrato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932459"/>
              </p:ext>
            </p:extLst>
          </p:nvPr>
        </p:nvGraphicFramePr>
        <p:xfrm>
          <a:off x="3023754" y="5168283"/>
          <a:ext cx="4696692" cy="640080"/>
        </p:xfrm>
        <a:graphic>
          <a:graphicData uri="http://schemas.openxmlformats.org/drawingml/2006/table">
            <a:tbl>
              <a:tblPr/>
              <a:tblGrid>
                <a:gridCol w="2971800"/>
                <a:gridCol w="1724892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TOTAL INGRESO ANUAL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L" sz="14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$3.650.000 </a:t>
                      </a:r>
                      <a:endParaRPr lang="es-CL" sz="14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PROMEDIO MENSUAL DE 1 AÑO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L" sz="14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$304.166 </a:t>
                      </a:r>
                      <a:endParaRPr lang="es-CL" sz="14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PROMEDIO MENSUAL DE 10 MESES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L" sz="14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$365.000 </a:t>
                      </a:r>
                      <a:endParaRPr lang="es-CL" sz="1400" b="1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8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166255" y="1134070"/>
            <a:ext cx="9788237" cy="58382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3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165" y="433148"/>
            <a:ext cx="843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Cómo completar el FUAS /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Comprobante de Postulación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202269"/>
            <a:ext cx="80105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2864136" y="2971801"/>
            <a:ext cx="5230382" cy="1579417"/>
          </a:xfrm>
          <a:prstGeom prst="wedgeRoundRectCallout">
            <a:avLst>
              <a:gd name="adj1" fmla="val -19709"/>
              <a:gd name="adj2" fmla="val 88368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600" dirty="0" smtClean="0">
                <a:latin typeface="gobCL"/>
              </a:rPr>
              <a:t>El comprobante de postulación se podrá descargar y guardar de inmediato; será enviado al correo electrónico registrado por el postulante y se podrá descargar las veces que sea necesario, con </a:t>
            </a:r>
            <a:r>
              <a:rPr lang="es-CL" sz="1600" dirty="0" err="1" smtClean="0">
                <a:latin typeface="gobCL"/>
              </a:rPr>
              <a:t>rut</a:t>
            </a:r>
            <a:r>
              <a:rPr lang="es-CL" sz="1600" dirty="0" smtClean="0">
                <a:latin typeface="gobCL"/>
              </a:rPr>
              <a:t> y contraseña desde www.becasycreditos.cl. </a:t>
            </a:r>
            <a:endParaRPr lang="es-CL" sz="1600" dirty="0"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183597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-166255" y="1134070"/>
            <a:ext cx="9788237" cy="58382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3407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1" y="1276309"/>
            <a:ext cx="4078376" cy="5297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616">
            <a:off x="5416289" y="2179973"/>
            <a:ext cx="2788534" cy="3689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631">
            <a:off x="5456933" y="2852445"/>
            <a:ext cx="3036054" cy="3664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Llamada rectangular redondeada"/>
          <p:cNvSpPr/>
          <p:nvPr/>
        </p:nvSpPr>
        <p:spPr>
          <a:xfrm>
            <a:off x="5144353" y="1254442"/>
            <a:ext cx="3563711" cy="614814"/>
          </a:xfrm>
          <a:prstGeom prst="wedgeRoundRectCallout">
            <a:avLst>
              <a:gd name="adj1" fmla="val -23913"/>
              <a:gd name="adj2" fmla="val 102172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gobCL"/>
              </a:rPr>
              <a:t>Listado de documentos de Acreditación Socioeconómica.</a:t>
            </a:r>
            <a:endParaRPr lang="es-CL" sz="1600" dirty="0">
              <a:latin typeface="gobCL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275165" y="433148"/>
            <a:ext cx="843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Cómo completar el FUAS /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Comprobante de Postulación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57896" y="2398816"/>
            <a:ext cx="344385" cy="59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597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3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165" y="433148"/>
            <a:ext cx="843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Rendición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 y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resultados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 PSU/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www.demre.cl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70" y="1132613"/>
            <a:ext cx="9433340" cy="5839688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5472743" y="1874916"/>
            <a:ext cx="2237312" cy="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bg1"/>
                </a:solidFill>
                <a:latin typeface="gobCL"/>
              </a:rPr>
              <a:t>www.demre.cl </a:t>
            </a:r>
            <a:endParaRPr lang="es-CL" dirty="0">
              <a:solidFill>
                <a:schemeClr val="bg1"/>
              </a:solidFill>
              <a:latin typeface="gobCL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745380" y="2668089"/>
            <a:ext cx="3692038" cy="747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bg1"/>
                </a:solidFill>
                <a:latin typeface="gobCL"/>
              </a:rPr>
              <a:t>facebook.com/</a:t>
            </a:r>
            <a:r>
              <a:rPr lang="es-CL" dirty="0" err="1" smtClean="0">
                <a:solidFill>
                  <a:schemeClr val="bg1"/>
                </a:solidFill>
                <a:latin typeface="gobCL"/>
              </a:rPr>
              <a:t>demre.uchile</a:t>
            </a:r>
            <a:r>
              <a:rPr lang="es-CL" dirty="0">
                <a:solidFill>
                  <a:schemeClr val="bg1"/>
                </a:solidFill>
                <a:latin typeface="gobCL"/>
              </a:rPr>
              <a:t/>
            </a:r>
            <a:br>
              <a:rPr lang="es-CL" dirty="0">
                <a:solidFill>
                  <a:schemeClr val="bg1"/>
                </a:solidFill>
                <a:latin typeface="gobCL"/>
              </a:rPr>
            </a:br>
            <a:r>
              <a:rPr lang="es-CL" dirty="0" smtClean="0">
                <a:solidFill>
                  <a:schemeClr val="bg1"/>
                </a:solidFill>
                <a:latin typeface="gobCL"/>
              </a:rPr>
              <a:t>twitter.com/</a:t>
            </a:r>
            <a:r>
              <a:rPr lang="es-CL" dirty="0" err="1" smtClean="0">
                <a:solidFill>
                  <a:schemeClr val="bg1"/>
                </a:solidFill>
                <a:latin typeface="gobCL"/>
              </a:rPr>
              <a:t>demre_psu</a:t>
            </a:r>
            <a:r>
              <a:rPr lang="es-CL" dirty="0" smtClean="0">
                <a:solidFill>
                  <a:schemeClr val="bg1"/>
                </a:solidFill>
                <a:latin typeface="gobCL"/>
              </a:rPr>
              <a:t> </a:t>
            </a:r>
            <a:endParaRPr lang="es-CL" dirty="0">
              <a:solidFill>
                <a:schemeClr val="bg1"/>
              </a:solidFill>
              <a:latin typeface="gobCL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207136" y="3612582"/>
            <a:ext cx="2768526" cy="600400"/>
          </a:xfrm>
          <a:prstGeom prst="rect">
            <a:avLst/>
          </a:prstGeom>
          <a:solidFill>
            <a:srgbClr val="F97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gobCL"/>
              </a:rPr>
              <a:t>(+56) 2 2978 3806</a:t>
            </a:r>
            <a:endParaRPr lang="es-CL" dirty="0">
              <a:solidFill>
                <a:schemeClr val="bg1"/>
              </a:solidFill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412624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3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165" y="433148"/>
            <a:ext cx="843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2)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Preselección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 (no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resultado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) /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www.becasycreditos.cl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88548" y="3709554"/>
            <a:ext cx="4344598" cy="293910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smtClean="0">
                <a:solidFill>
                  <a:schemeClr val="bg1"/>
                </a:solidFill>
              </a:rPr>
              <a:t>El postulante deberá seguir con el proceso de postulación cuando:</a:t>
            </a:r>
          </a:p>
          <a:p>
            <a:endParaRPr lang="es-CL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s-CL" sz="1600" dirty="0" smtClean="0">
                <a:solidFill>
                  <a:schemeClr val="bg1"/>
                </a:solidFill>
              </a:rPr>
              <a:t>Salga preseleccionado. </a:t>
            </a:r>
          </a:p>
          <a:p>
            <a:pPr marL="342900" indent="-342900">
              <a:buAutoNum type="arabicParenR"/>
            </a:pPr>
            <a:r>
              <a:rPr lang="es-CL" sz="1600" dirty="0" smtClean="0">
                <a:solidFill>
                  <a:schemeClr val="bg1"/>
                </a:solidFill>
              </a:rPr>
              <a:t>No salga preseleccionado por notas no informadas en las bases de </a:t>
            </a:r>
            <a:r>
              <a:rPr lang="es-CL" sz="1600" dirty="0" err="1" smtClean="0">
                <a:solidFill>
                  <a:schemeClr val="bg1"/>
                </a:solidFill>
              </a:rPr>
              <a:t>Mineduc</a:t>
            </a:r>
            <a:r>
              <a:rPr lang="es-CL" sz="1600" dirty="0" smtClean="0">
                <a:solidFill>
                  <a:schemeClr val="bg1"/>
                </a:solidFill>
              </a:rPr>
              <a:t>, pero sí cumple con los requisitos. </a:t>
            </a:r>
          </a:p>
          <a:p>
            <a:pPr marL="342900" indent="-342900">
              <a:buAutoNum type="arabicParenR"/>
            </a:pPr>
            <a:r>
              <a:rPr lang="es-CL" sz="1600" dirty="0" smtClean="0">
                <a:solidFill>
                  <a:schemeClr val="bg1"/>
                </a:solidFill>
              </a:rPr>
              <a:t>No salga preseleccionado por requisito socioeconómico, pero cumple con causales de apelación. 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746525" y="3709553"/>
            <a:ext cx="4231220" cy="293910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dirty="0" smtClean="0">
                <a:solidFill>
                  <a:schemeClr val="bg1"/>
                </a:solidFill>
              </a:rPr>
              <a:t>El postulante NO deberá seguir con el proceso de postulación cuando salga NO preseleccionado por:</a:t>
            </a:r>
          </a:p>
          <a:p>
            <a:endParaRPr lang="es-CL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s-CL" sz="1600" dirty="0" smtClean="0">
                <a:solidFill>
                  <a:schemeClr val="bg1"/>
                </a:solidFill>
              </a:rPr>
              <a:t>NO cumplir con el requisito mínimo de NEM.</a:t>
            </a:r>
          </a:p>
          <a:p>
            <a:pPr marL="342900" indent="-342900">
              <a:buFontTx/>
              <a:buAutoNum type="arabicParenR"/>
            </a:pPr>
            <a:r>
              <a:rPr lang="es-CL" sz="1600" dirty="0" smtClean="0">
                <a:solidFill>
                  <a:schemeClr val="bg1"/>
                </a:solidFill>
              </a:rPr>
              <a:t>NO </a:t>
            </a:r>
            <a:r>
              <a:rPr lang="es-CL" sz="1600" dirty="0">
                <a:solidFill>
                  <a:schemeClr val="bg1"/>
                </a:solidFill>
              </a:rPr>
              <a:t>cumplir con el requisito mínimo de </a:t>
            </a:r>
            <a:r>
              <a:rPr lang="es-CL" sz="1600" dirty="0" smtClean="0">
                <a:solidFill>
                  <a:schemeClr val="bg1"/>
                </a:solidFill>
              </a:rPr>
              <a:t>PSU.</a:t>
            </a:r>
            <a:endParaRPr lang="es-CL" sz="1600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s-CL" sz="1600" dirty="0" smtClean="0">
                <a:solidFill>
                  <a:schemeClr val="bg1"/>
                </a:solidFill>
              </a:rPr>
              <a:t>NO cumplir con requisito socioeconómico, y tampoco con las causales de apelación. 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88548" y="1247991"/>
            <a:ext cx="4316741" cy="10276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700" dirty="0">
                <a:solidFill>
                  <a:schemeClr val="bg1"/>
                </a:solidFill>
              </a:rPr>
              <a:t>La Preselección NO implica que el postulante haya obtenido una beca y/o crédito. </a:t>
            </a:r>
            <a:endParaRPr lang="es-CL" sz="1700" dirty="0"/>
          </a:p>
        </p:txBody>
      </p:sp>
      <p:sp>
        <p:nvSpPr>
          <p:cNvPr id="14" name="13 Rectángulo"/>
          <p:cNvSpPr/>
          <p:nvPr/>
        </p:nvSpPr>
        <p:spPr>
          <a:xfrm>
            <a:off x="288548" y="2405354"/>
            <a:ext cx="8689197" cy="11913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este paso se publica </a:t>
            </a:r>
            <a:r>
              <a:rPr lang="es-CL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lista </a:t>
            </a:r>
            <a:r>
              <a:rPr lang="es-CL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postulantes que, de acuerdo a lo informado en el FUAS, </a:t>
            </a:r>
            <a:r>
              <a:rPr lang="es-CL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cumplen </a:t>
            </a:r>
            <a:r>
              <a:rPr lang="es-CL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 los requisitos académicos y socioeconómicos para obtener una beca y/o  crédito. </a:t>
            </a:r>
            <a:r>
              <a:rPr lang="es-CL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 preselección de CAE en www.ingresa.cl.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746524" y="1247991"/>
            <a:ext cx="4231221" cy="10276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700" dirty="0">
                <a:solidFill>
                  <a:schemeClr val="bg1"/>
                </a:solidFill>
              </a:rPr>
              <a:t>Para acceder finalmente a una ayuda estudiantil, es fundamental NO saltarse el Paso 3 (Matrícula y Acreditación). </a:t>
            </a:r>
          </a:p>
        </p:txBody>
      </p:sp>
      <p:grpSp>
        <p:nvGrpSpPr>
          <p:cNvPr id="27" name="26 Grupo"/>
          <p:cNvGrpSpPr/>
          <p:nvPr/>
        </p:nvGrpSpPr>
        <p:grpSpPr>
          <a:xfrm>
            <a:off x="4085075" y="4223905"/>
            <a:ext cx="390617" cy="550718"/>
            <a:chOff x="4605289" y="5964382"/>
            <a:chExt cx="390617" cy="550718"/>
          </a:xfrm>
        </p:grpSpPr>
        <p:cxnSp>
          <p:nvCxnSpPr>
            <p:cNvPr id="6" name="5 Conector recto"/>
            <p:cNvCxnSpPr/>
            <p:nvPr/>
          </p:nvCxnSpPr>
          <p:spPr>
            <a:xfrm>
              <a:off x="4605289" y="6286500"/>
              <a:ext cx="141235" cy="228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 flipV="1">
              <a:off x="4715351" y="5964382"/>
              <a:ext cx="280555" cy="54032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27 Grupo"/>
          <p:cNvGrpSpPr/>
          <p:nvPr/>
        </p:nvGrpSpPr>
        <p:grpSpPr>
          <a:xfrm>
            <a:off x="8424294" y="4229099"/>
            <a:ext cx="366279" cy="488376"/>
            <a:chOff x="8194962" y="6005944"/>
            <a:chExt cx="366279" cy="488376"/>
          </a:xfrm>
        </p:grpSpPr>
        <p:cxnSp>
          <p:nvCxnSpPr>
            <p:cNvPr id="23" name="22 Conector recto"/>
            <p:cNvCxnSpPr/>
            <p:nvPr/>
          </p:nvCxnSpPr>
          <p:spPr>
            <a:xfrm flipV="1">
              <a:off x="8246917" y="6005944"/>
              <a:ext cx="253579" cy="48837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 flipH="1" flipV="1">
              <a:off x="8194962" y="6057899"/>
              <a:ext cx="366279" cy="43642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12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daniela.garces\AppData\Local\Microsoft\Windows\Temporary Internet Files\Content.IE5\HRG7OAVR\dreamstime_1315978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89" y="2213999"/>
            <a:ext cx="1337320" cy="100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13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165" y="433148"/>
            <a:ext cx="843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2)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Preselección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 (no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resultado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) /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www.becasycreditos.cl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" y="3172727"/>
            <a:ext cx="8527816" cy="290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1198172" y="5024119"/>
            <a:ext cx="1292496" cy="11044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Llamada rectangular redondeada"/>
          <p:cNvSpPr/>
          <p:nvPr/>
        </p:nvSpPr>
        <p:spPr>
          <a:xfrm>
            <a:off x="1278081" y="1456208"/>
            <a:ext cx="5403274" cy="1449788"/>
          </a:xfrm>
          <a:prstGeom prst="wedgeRoundRectCallout">
            <a:avLst>
              <a:gd name="adj1" fmla="val -33988"/>
              <a:gd name="adj2" fmla="val 192884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600" dirty="0" smtClean="0">
                <a:latin typeface="gobCL"/>
              </a:rPr>
              <a:t>El postulante puede salir preseleccionado para varios beneficios, pero la asignación de beca y/o crédito dependerá del tipo de carrera e institución de matrícula.</a:t>
            </a:r>
            <a:endParaRPr lang="es-CL" sz="1600" dirty="0"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63337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3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165" y="433148"/>
            <a:ext cx="843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3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)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Matrícula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 y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Acreditación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Socioeconómica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 /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IES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417120" y="1387060"/>
            <a:ext cx="4392528" cy="5095993"/>
            <a:chOff x="344383" y="1387060"/>
            <a:chExt cx="4392528" cy="509599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83" y="1387060"/>
              <a:ext cx="4392528" cy="509599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6 Rectángulo"/>
            <p:cNvSpPr/>
            <p:nvPr/>
          </p:nvSpPr>
          <p:spPr>
            <a:xfrm>
              <a:off x="2912339" y="2498930"/>
              <a:ext cx="492828" cy="100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1025235" y="2612570"/>
              <a:ext cx="975592" cy="166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800" dirty="0" smtClean="0">
                  <a:solidFill>
                    <a:schemeClr val="tx1"/>
                  </a:solidFill>
                </a:rPr>
                <a:t>Universidad ABC </a:t>
              </a:r>
              <a:endParaRPr lang="es-CL" sz="800" dirty="0">
                <a:solidFill>
                  <a:schemeClr val="tx1"/>
                </a:solidFill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934358" y="3863806"/>
              <a:ext cx="328552" cy="50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934358" y="3971674"/>
              <a:ext cx="328552" cy="50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934358" y="4073604"/>
              <a:ext cx="328552" cy="50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1672275" y="3863806"/>
              <a:ext cx="328552" cy="50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1723735" y="3963629"/>
              <a:ext cx="328552" cy="50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1711859" y="4073604"/>
              <a:ext cx="328552" cy="50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426933" y="4887925"/>
              <a:ext cx="279072" cy="265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427097" y="5213061"/>
              <a:ext cx="279072" cy="265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427097" y="5551714"/>
              <a:ext cx="279072" cy="274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1339562" y="2378280"/>
              <a:ext cx="492828" cy="100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5" name="24 Rectángulo"/>
          <p:cNvSpPr/>
          <p:nvPr/>
        </p:nvSpPr>
        <p:spPr>
          <a:xfrm>
            <a:off x="4956462" y="1261327"/>
            <a:ext cx="3824339" cy="21572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bg1"/>
                </a:solidFill>
              </a:rPr>
              <a:t>El postulante </a:t>
            </a:r>
            <a:r>
              <a:rPr lang="es-CL" sz="1600" dirty="0">
                <a:solidFill>
                  <a:schemeClr val="bg1"/>
                </a:solidFill>
              </a:rPr>
              <a:t>deberá matricularse y entregar los documentos de Acreditación Socioeconómica detallados en el comprobante de postulación</a:t>
            </a:r>
            <a:r>
              <a:rPr lang="es-CL" sz="1600" dirty="0" smtClean="0">
                <a:solidFill>
                  <a:schemeClr val="bg1"/>
                </a:solidFill>
              </a:rPr>
              <a:t>. Se generará un </a:t>
            </a:r>
            <a:r>
              <a:rPr lang="es-CL" sz="1600" b="1" dirty="0" smtClean="0">
                <a:solidFill>
                  <a:schemeClr val="bg1"/>
                </a:solidFill>
              </a:rPr>
              <a:t>comprobante de acreditación </a:t>
            </a:r>
            <a:r>
              <a:rPr lang="es-CL" sz="1600" dirty="0" smtClean="0">
                <a:solidFill>
                  <a:schemeClr val="bg1"/>
                </a:solidFill>
              </a:rPr>
              <a:t>socioeconómica que deberá guardar. 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4966852" y="3522518"/>
            <a:ext cx="3813948" cy="22287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bg1"/>
                </a:solidFill>
              </a:rPr>
              <a:t>La Acreditación Socioeconómica </a:t>
            </a:r>
            <a:r>
              <a:rPr lang="es-CL" sz="1600" b="1" dirty="0">
                <a:solidFill>
                  <a:schemeClr val="bg1"/>
                </a:solidFill>
              </a:rPr>
              <a:t>NO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smtClean="0">
                <a:solidFill>
                  <a:schemeClr val="bg1"/>
                </a:solidFill>
              </a:rPr>
              <a:t>se </a:t>
            </a:r>
            <a:r>
              <a:rPr lang="es-CL" sz="1600" dirty="0">
                <a:solidFill>
                  <a:schemeClr val="bg1"/>
                </a:solidFill>
              </a:rPr>
              <a:t>debe realizar para hacer efectiva </a:t>
            </a:r>
            <a:r>
              <a:rPr lang="es-CL" sz="1600" dirty="0" smtClean="0">
                <a:solidFill>
                  <a:schemeClr val="bg1"/>
                </a:solidFill>
              </a:rPr>
              <a:t>la becas </a:t>
            </a:r>
            <a:r>
              <a:rPr lang="es-CL" sz="1600" b="1" dirty="0" smtClean="0">
                <a:solidFill>
                  <a:schemeClr val="bg1"/>
                </a:solidFill>
              </a:rPr>
              <a:t>Vocación </a:t>
            </a:r>
            <a:r>
              <a:rPr lang="es-CL" sz="1600" b="1" dirty="0">
                <a:solidFill>
                  <a:schemeClr val="bg1"/>
                </a:solidFill>
              </a:rPr>
              <a:t>de </a:t>
            </a:r>
            <a:r>
              <a:rPr lang="es-CL" sz="1600" b="1" dirty="0" smtClean="0">
                <a:solidFill>
                  <a:schemeClr val="bg1"/>
                </a:solidFill>
              </a:rPr>
              <a:t>Profesor </a:t>
            </a:r>
            <a:r>
              <a:rPr lang="es-CL" sz="1600" dirty="0" smtClean="0">
                <a:solidFill>
                  <a:schemeClr val="bg1"/>
                </a:solidFill>
              </a:rPr>
              <a:t>y de </a:t>
            </a:r>
            <a:r>
              <a:rPr lang="es-CL" sz="1600" b="1" dirty="0" smtClean="0">
                <a:solidFill>
                  <a:schemeClr val="bg1"/>
                </a:solidFill>
              </a:rPr>
              <a:t>Reparación</a:t>
            </a:r>
            <a:r>
              <a:rPr lang="es-CL" sz="1600" dirty="0" smtClean="0">
                <a:solidFill>
                  <a:schemeClr val="bg1"/>
                </a:solidFill>
              </a:rPr>
              <a:t>, además del </a:t>
            </a:r>
            <a:r>
              <a:rPr lang="es-CL" sz="1600" b="1" dirty="0" smtClean="0">
                <a:solidFill>
                  <a:schemeClr val="bg1"/>
                </a:solidFill>
              </a:rPr>
              <a:t>CAE</a:t>
            </a:r>
            <a:r>
              <a:rPr lang="es-CL" sz="1600" dirty="0" smtClean="0">
                <a:solidFill>
                  <a:schemeClr val="bg1"/>
                </a:solidFill>
              </a:rPr>
              <a:t>, </a:t>
            </a:r>
            <a:r>
              <a:rPr lang="es-CL" sz="1600" dirty="0">
                <a:solidFill>
                  <a:schemeClr val="bg1"/>
                </a:solidFill>
              </a:rPr>
              <a:t>a excepción de aquellos alumnos que quieran optar a las becas de mantención y alimentación de la </a:t>
            </a:r>
            <a:r>
              <a:rPr lang="es-CL" sz="1600" dirty="0" err="1">
                <a:solidFill>
                  <a:schemeClr val="bg1"/>
                </a:solidFill>
              </a:rPr>
              <a:t>Junaeb</a:t>
            </a:r>
            <a:r>
              <a:rPr lang="es-CL" sz="1600" dirty="0">
                <a:solidFill>
                  <a:schemeClr val="bg1"/>
                </a:solidFill>
              </a:rPr>
              <a:t> (ver requisitos en www.junaeb.cl).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4956461" y="5826145"/>
            <a:ext cx="3824339" cy="7097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/>
              <a:t>Cada IES fija sus fechas de Acreditación Socioeconómica. 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2923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3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165" y="433148"/>
            <a:ext cx="843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4) Resultados de Asignación /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www.becasycreditos.cl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584349" y="2905660"/>
            <a:ext cx="8039100" cy="3895498"/>
            <a:chOff x="1998477" y="2592714"/>
            <a:chExt cx="8039100" cy="3895498"/>
          </a:xfrm>
        </p:grpSpPr>
        <p:grpSp>
          <p:nvGrpSpPr>
            <p:cNvPr id="2" name="1 Grupo"/>
            <p:cNvGrpSpPr/>
            <p:nvPr/>
          </p:nvGrpSpPr>
          <p:grpSpPr>
            <a:xfrm>
              <a:off x="1998477" y="2592714"/>
              <a:ext cx="8039100" cy="3895498"/>
              <a:chOff x="552450" y="2061074"/>
              <a:chExt cx="8039100" cy="3895498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450" y="2061074"/>
                <a:ext cx="8039100" cy="3629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2350" y="4899297"/>
                <a:ext cx="2019300" cy="1057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6 Rectángulo"/>
            <p:cNvSpPr/>
            <p:nvPr/>
          </p:nvSpPr>
          <p:spPr>
            <a:xfrm>
              <a:off x="1998477" y="3838353"/>
              <a:ext cx="2052518" cy="2232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0" name="9 Rectángulo"/>
          <p:cNvSpPr/>
          <p:nvPr/>
        </p:nvSpPr>
        <p:spPr>
          <a:xfrm>
            <a:off x="4572000" y="1215735"/>
            <a:ext cx="4072231" cy="16833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Los beneficiados que pertenezcan a los tres primeros quintiles (ingreso per cápita hasta $193.104), accederán además a la Beca de Alimentación y/o de Mantención, ambas administradas por </a:t>
            </a:r>
            <a:r>
              <a:rPr lang="es-CL" sz="1600" dirty="0" err="1"/>
              <a:t>Junaeb</a:t>
            </a:r>
            <a:r>
              <a:rPr lang="es-CL" sz="1600" dirty="0"/>
              <a:t>. </a:t>
            </a:r>
            <a:r>
              <a:rPr lang="es-CL" sz="1600" dirty="0" smtClean="0"/>
              <a:t>Ver resultados en www.junaeb.cl.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38159" y="1215735"/>
            <a:ext cx="3813948" cy="1683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/>
              <a:t>La asignación de becas y FSCU, </a:t>
            </a:r>
            <a:r>
              <a:rPr lang="es-CL" sz="1600" dirty="0" smtClean="0"/>
              <a:t>sólo será para </a:t>
            </a:r>
            <a:r>
              <a:rPr lang="es-CL" sz="1600" dirty="0"/>
              <a:t>alumnos que postulen, se matriculen, cumplan con los requisitos </a:t>
            </a:r>
            <a:r>
              <a:rPr lang="es-CL" sz="1600" dirty="0" smtClean="0"/>
              <a:t>académicos, socioeconómicos </a:t>
            </a:r>
            <a:r>
              <a:rPr lang="es-CL" sz="1600" dirty="0"/>
              <a:t>y realicen su acreditación en las fechas correspondientes. </a:t>
            </a:r>
          </a:p>
        </p:txBody>
      </p:sp>
      <p:sp>
        <p:nvSpPr>
          <p:cNvPr id="12" name="11 Llamada rectangular redondeada"/>
          <p:cNvSpPr/>
          <p:nvPr/>
        </p:nvSpPr>
        <p:spPr>
          <a:xfrm>
            <a:off x="4065586" y="3657600"/>
            <a:ext cx="3644097" cy="1286852"/>
          </a:xfrm>
          <a:prstGeom prst="wedgeRoundRectCallout">
            <a:avLst>
              <a:gd name="adj1" fmla="val -31758"/>
              <a:gd name="adj2" fmla="val 111440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gobCL"/>
              </a:rPr>
              <a:t>Postulantes sin asignación que cumplan con causales de apelación, deberán hacerlo en la plataforma de resultados.  </a:t>
            </a:r>
            <a:endParaRPr lang="es-CL" sz="1600" dirty="0">
              <a:latin typeface="gobCL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594249" y="5750820"/>
            <a:ext cx="2052518" cy="5216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837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3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165" y="433148"/>
            <a:ext cx="843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5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)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Apelación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 /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www.becasycreditos.cl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062845" y="1369417"/>
            <a:ext cx="464521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s-CL" sz="1600" dirty="0" smtClean="0">
                <a:solidFill>
                  <a:schemeClr val="tx2"/>
                </a:solidFill>
                <a:latin typeface="gobCL"/>
              </a:rPr>
              <a:t> </a:t>
            </a:r>
            <a:r>
              <a:rPr lang="es-CL" sz="1600" b="1" dirty="0" smtClean="0">
                <a:solidFill>
                  <a:schemeClr val="tx2"/>
                </a:solidFill>
                <a:latin typeface="gobCL"/>
              </a:rPr>
              <a:t>Enfermedad</a:t>
            </a:r>
            <a:r>
              <a:rPr lang="es-CL" sz="1600" dirty="0" smtClean="0">
                <a:solidFill>
                  <a:schemeClr val="tx2"/>
                </a:solidFill>
                <a:latin typeface="gobCL"/>
              </a:rPr>
              <a:t> </a:t>
            </a:r>
            <a:r>
              <a:rPr lang="es-CL" sz="1600" dirty="0">
                <a:solidFill>
                  <a:schemeClr val="tx2"/>
                </a:solidFill>
                <a:latin typeface="gobCL"/>
              </a:rPr>
              <a:t>grave o crónica de algún integrante del grupo </a:t>
            </a:r>
            <a:r>
              <a:rPr lang="es-CL" sz="1600" dirty="0" smtClean="0">
                <a:solidFill>
                  <a:schemeClr val="tx2"/>
                </a:solidFill>
                <a:latin typeface="gobCL"/>
              </a:rPr>
              <a:t>familiar.</a:t>
            </a:r>
          </a:p>
          <a:p>
            <a:pPr marL="342900" indent="-342900">
              <a:buFont typeface="+mj-lt"/>
              <a:buAutoNum type="arabicParenR"/>
            </a:pPr>
            <a:endParaRPr lang="es-CL" sz="1600" dirty="0">
              <a:solidFill>
                <a:schemeClr val="tx2"/>
              </a:solidFill>
              <a:latin typeface="gobCL"/>
            </a:endParaRPr>
          </a:p>
          <a:p>
            <a:pPr marL="342900" indent="-342900">
              <a:buFont typeface="+mj-lt"/>
              <a:buAutoNum type="arabicParenR"/>
            </a:pPr>
            <a:r>
              <a:rPr lang="es-CL" sz="1600" dirty="0" smtClean="0">
                <a:solidFill>
                  <a:schemeClr val="tx2"/>
                </a:solidFill>
                <a:latin typeface="gobCL"/>
              </a:rPr>
              <a:t> </a:t>
            </a:r>
            <a:r>
              <a:rPr lang="es-CL" sz="1600" b="1" dirty="0" smtClean="0">
                <a:solidFill>
                  <a:schemeClr val="tx2"/>
                </a:solidFill>
                <a:latin typeface="gobCL"/>
              </a:rPr>
              <a:t>Hermano</a:t>
            </a:r>
            <a:r>
              <a:rPr lang="es-CL" sz="1600" dirty="0">
                <a:solidFill>
                  <a:schemeClr val="tx2"/>
                </a:solidFill>
                <a:latin typeface="gobCL"/>
              </a:rPr>
              <a:t>, declarado en FUAS como integrante del grupo familiar, que se encuentre cursando una carrera de </a:t>
            </a:r>
            <a:r>
              <a:rPr lang="es-CL" sz="1600" b="1" dirty="0">
                <a:solidFill>
                  <a:schemeClr val="tx2"/>
                </a:solidFill>
                <a:latin typeface="gobCL"/>
              </a:rPr>
              <a:t>Educación </a:t>
            </a:r>
            <a:r>
              <a:rPr lang="es-CL" sz="1600" b="1" dirty="0" smtClean="0">
                <a:solidFill>
                  <a:schemeClr val="tx2"/>
                </a:solidFill>
                <a:latin typeface="gobCL"/>
              </a:rPr>
              <a:t>Superior</a:t>
            </a:r>
            <a:r>
              <a:rPr lang="es-CL" sz="1600" dirty="0" smtClean="0">
                <a:solidFill>
                  <a:schemeClr val="tx2"/>
                </a:solidFill>
                <a:latin typeface="gobCL"/>
              </a:rPr>
              <a:t>. </a:t>
            </a:r>
          </a:p>
          <a:p>
            <a:pPr marL="342900" indent="-342900">
              <a:buFont typeface="+mj-lt"/>
              <a:buAutoNum type="arabicParenR"/>
            </a:pPr>
            <a:endParaRPr lang="es-CL" sz="1600" dirty="0" smtClean="0">
              <a:solidFill>
                <a:schemeClr val="tx2"/>
              </a:solidFill>
              <a:latin typeface="gobCL"/>
            </a:endParaRPr>
          </a:p>
          <a:p>
            <a:pPr marL="342900" indent="-342900">
              <a:buFont typeface="+mj-lt"/>
              <a:buAutoNum type="arabicParenR"/>
            </a:pPr>
            <a:r>
              <a:rPr lang="es-CL" sz="1600" dirty="0" smtClean="0">
                <a:solidFill>
                  <a:schemeClr val="tx2"/>
                </a:solidFill>
                <a:latin typeface="gobCL"/>
              </a:rPr>
              <a:t> </a:t>
            </a:r>
            <a:r>
              <a:rPr lang="es-CL" sz="1600" b="1" dirty="0" smtClean="0">
                <a:solidFill>
                  <a:schemeClr val="tx2"/>
                </a:solidFill>
                <a:latin typeface="gobCL"/>
              </a:rPr>
              <a:t>Cesantía </a:t>
            </a:r>
            <a:r>
              <a:rPr lang="es-CL" sz="1600" b="1" dirty="0">
                <a:solidFill>
                  <a:schemeClr val="tx2"/>
                </a:solidFill>
                <a:latin typeface="gobCL"/>
              </a:rPr>
              <a:t>del sostenedor </a:t>
            </a:r>
            <a:r>
              <a:rPr lang="es-CL" sz="1600" dirty="0">
                <a:solidFill>
                  <a:schemeClr val="tx2"/>
                </a:solidFill>
                <a:latin typeface="gobCL"/>
              </a:rPr>
              <a:t>del grupo familiar, entre el periodo de acreditación y </a:t>
            </a:r>
            <a:r>
              <a:rPr lang="es-CL" sz="1600" dirty="0" smtClean="0">
                <a:solidFill>
                  <a:schemeClr val="tx2"/>
                </a:solidFill>
                <a:latin typeface="gobCL"/>
              </a:rPr>
              <a:t>apelación. </a:t>
            </a:r>
          </a:p>
          <a:p>
            <a:pPr marL="342900" indent="-342900">
              <a:buFont typeface="+mj-lt"/>
              <a:buAutoNum type="arabicParenR"/>
            </a:pPr>
            <a:endParaRPr lang="es-CL" sz="1600" dirty="0" smtClean="0">
              <a:solidFill>
                <a:schemeClr val="tx2"/>
              </a:solidFill>
              <a:latin typeface="gobCL"/>
            </a:endParaRPr>
          </a:p>
          <a:p>
            <a:pPr marL="342900" indent="-342900">
              <a:buFont typeface="+mj-lt"/>
              <a:buAutoNum type="arabicParenR"/>
            </a:pPr>
            <a:r>
              <a:rPr lang="es-CL" sz="1600" dirty="0" smtClean="0">
                <a:solidFill>
                  <a:schemeClr val="tx2"/>
                </a:solidFill>
                <a:latin typeface="gobCL"/>
              </a:rPr>
              <a:t> </a:t>
            </a:r>
            <a:r>
              <a:rPr lang="es-CL" sz="1600" b="1" dirty="0" smtClean="0">
                <a:solidFill>
                  <a:schemeClr val="tx2"/>
                </a:solidFill>
                <a:latin typeface="gobCL"/>
              </a:rPr>
              <a:t>Fallecimiento</a:t>
            </a:r>
            <a:r>
              <a:rPr lang="es-CL" sz="1600" dirty="0" smtClean="0">
                <a:solidFill>
                  <a:schemeClr val="tx2"/>
                </a:solidFill>
                <a:latin typeface="gobCL"/>
              </a:rPr>
              <a:t> </a:t>
            </a:r>
            <a:r>
              <a:rPr lang="es-CL" sz="1600" dirty="0">
                <a:solidFill>
                  <a:schemeClr val="tx2"/>
                </a:solidFill>
                <a:latin typeface="gobCL"/>
              </a:rPr>
              <a:t>de un integrante del grupo familiar entre el periodo de acreditación y apelación.</a:t>
            </a:r>
          </a:p>
          <a:p>
            <a:pPr marL="342900" indent="-342900">
              <a:buFont typeface="+mj-lt"/>
              <a:buAutoNum type="arabicParenR"/>
            </a:pPr>
            <a:endParaRPr lang="es-CL" sz="1600" dirty="0">
              <a:solidFill>
                <a:schemeClr val="tx2"/>
              </a:solidFill>
              <a:latin typeface="gobCL"/>
            </a:endParaRPr>
          </a:p>
          <a:p>
            <a:pPr marL="342900" indent="-342900">
              <a:buFont typeface="+mj-lt"/>
              <a:buAutoNum type="arabicParenR"/>
            </a:pPr>
            <a:r>
              <a:rPr lang="es-CL" sz="1600" dirty="0">
                <a:solidFill>
                  <a:schemeClr val="tx2"/>
                </a:solidFill>
                <a:latin typeface="gobCL"/>
              </a:rPr>
              <a:t>Cumplimiento de </a:t>
            </a:r>
            <a:r>
              <a:rPr lang="es-CL" sz="1600" b="1" dirty="0">
                <a:solidFill>
                  <a:schemeClr val="tx2"/>
                </a:solidFill>
                <a:latin typeface="gobCL"/>
              </a:rPr>
              <a:t>Notas de Enseñanza Media</a:t>
            </a:r>
            <a:r>
              <a:rPr lang="es-CL" sz="1600" dirty="0">
                <a:solidFill>
                  <a:schemeClr val="tx2"/>
                </a:solidFill>
                <a:latin typeface="gobCL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endParaRPr lang="es-CL" sz="1600" dirty="0">
              <a:solidFill>
                <a:schemeClr val="tx2"/>
              </a:solidFill>
              <a:latin typeface="gobCL"/>
            </a:endParaRPr>
          </a:p>
          <a:p>
            <a:pPr marL="342900" indent="-342900">
              <a:buFont typeface="+mj-lt"/>
              <a:buAutoNum type="arabicParenR"/>
            </a:pPr>
            <a:r>
              <a:rPr lang="es-CL" sz="1600" dirty="0" smtClean="0">
                <a:solidFill>
                  <a:schemeClr val="tx2"/>
                </a:solidFill>
                <a:latin typeface="gobCL"/>
              </a:rPr>
              <a:t> </a:t>
            </a:r>
            <a:r>
              <a:rPr lang="es-CL" sz="1600" b="1" dirty="0" smtClean="0">
                <a:solidFill>
                  <a:schemeClr val="tx2"/>
                </a:solidFill>
                <a:latin typeface="gobCL"/>
              </a:rPr>
              <a:t>Ser </a:t>
            </a:r>
            <a:r>
              <a:rPr lang="es-CL" sz="1600" b="1" dirty="0">
                <a:solidFill>
                  <a:schemeClr val="tx2"/>
                </a:solidFill>
                <a:latin typeface="gobCL"/>
              </a:rPr>
              <a:t>hijo de Profesional o Asistente de la Educación</a:t>
            </a:r>
            <a:r>
              <a:rPr lang="es-CL" sz="1600" dirty="0" smtClean="0">
                <a:solidFill>
                  <a:schemeClr val="tx2"/>
                </a:solidFill>
                <a:latin typeface="gobCL"/>
              </a:rPr>
              <a:t>.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633538" y="3541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s-CL" alt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9 Llamada rectangular redondeada"/>
          <p:cNvSpPr/>
          <p:nvPr/>
        </p:nvSpPr>
        <p:spPr>
          <a:xfrm>
            <a:off x="275165" y="1839182"/>
            <a:ext cx="3600644" cy="4031682"/>
          </a:xfrm>
          <a:prstGeom prst="wedgeRoundRectCallout">
            <a:avLst>
              <a:gd name="adj1" fmla="val -31410"/>
              <a:gd name="adj2" fmla="val -5054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600" dirty="0" smtClean="0">
                <a:latin typeface="gobCL"/>
              </a:rPr>
              <a:t>Sólo podrán apelar los alumnos que hayan realizado todos los pasos ya mencionados.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600" dirty="0" smtClean="0">
              <a:latin typeface="gobC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600" dirty="0" smtClean="0">
                <a:latin typeface="gobCL"/>
              </a:rPr>
              <a:t>Si el postulante NO cumple con los requisitos </a:t>
            </a:r>
            <a:r>
              <a:rPr lang="es-CL" sz="1600" b="1" dirty="0" smtClean="0">
                <a:latin typeface="gobCL"/>
              </a:rPr>
              <a:t>académicos</a:t>
            </a:r>
            <a:r>
              <a:rPr lang="es-CL" sz="1600" dirty="0" smtClean="0">
                <a:latin typeface="gobCL"/>
              </a:rPr>
              <a:t>, no puede apelar, aunque cumpla con los requisitos socioeconómicos.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600" dirty="0">
              <a:latin typeface="gobC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600" dirty="0" smtClean="0">
                <a:latin typeface="gobCL"/>
              </a:rPr>
              <a:t>La apelación se realiza en la misma plataforma de resultados.</a:t>
            </a:r>
            <a:endParaRPr lang="es-CL" sz="1600" dirty="0"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35604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397827" y="5445884"/>
            <a:ext cx="5174673" cy="944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3397827" y="3435927"/>
            <a:ext cx="5174673" cy="18842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3397827" y="2082693"/>
            <a:ext cx="5174673" cy="1263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75359" cy="6858000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-11926" y="2814615"/>
            <a:ext cx="27444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Renovación de beneficios</a:t>
            </a:r>
          </a:p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Institución de Educación Superior</a:t>
            </a:r>
          </a:p>
          <a:p>
            <a:pPr marL="457200" indent="-457200" algn="ctr">
              <a:buAutoNum type="arabicParenR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982192" y="329077"/>
            <a:ext cx="579812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tx2"/>
                </a:solidFill>
              </a:rPr>
              <a:t>Las </a:t>
            </a:r>
            <a:r>
              <a:rPr lang="es-CL" sz="1600" b="1" dirty="0" smtClean="0">
                <a:solidFill>
                  <a:schemeClr val="tx2"/>
                </a:solidFill>
              </a:rPr>
              <a:t>becas y créditos se </a:t>
            </a:r>
            <a:r>
              <a:rPr lang="es-CL" sz="1600" b="1" dirty="0">
                <a:solidFill>
                  <a:schemeClr val="tx2"/>
                </a:solidFill>
              </a:rPr>
              <a:t>deben renovar de forma anual </a:t>
            </a:r>
            <a:r>
              <a:rPr lang="es-CL" sz="1600" dirty="0">
                <a:solidFill>
                  <a:schemeClr val="tx2"/>
                </a:solidFill>
              </a:rPr>
              <a:t>en la Institución de Educación Superior de matrícula, </a:t>
            </a:r>
            <a:r>
              <a:rPr lang="es-CL" sz="1600" b="1" dirty="0">
                <a:solidFill>
                  <a:schemeClr val="tx2"/>
                </a:solidFill>
              </a:rPr>
              <a:t>NO </a:t>
            </a:r>
            <a:r>
              <a:rPr lang="es-CL" sz="1600" b="1" dirty="0" smtClean="0">
                <a:solidFill>
                  <a:schemeClr val="tx2"/>
                </a:solidFill>
              </a:rPr>
              <a:t>SE DEBE </a:t>
            </a:r>
            <a:r>
              <a:rPr lang="es-CL" sz="1600" b="1" dirty="0">
                <a:solidFill>
                  <a:schemeClr val="tx2"/>
                </a:solidFill>
              </a:rPr>
              <a:t>VOLVER A POSTULAR</a:t>
            </a:r>
            <a:r>
              <a:rPr lang="es-CL" sz="1600" dirty="0">
                <a:solidFill>
                  <a:schemeClr val="tx2"/>
                </a:solidFill>
              </a:rPr>
              <a:t>, sino que informar la </a:t>
            </a:r>
            <a:r>
              <a:rPr lang="es-CL" sz="1600" b="1" dirty="0">
                <a:solidFill>
                  <a:schemeClr val="tx2"/>
                </a:solidFill>
              </a:rPr>
              <a:t>matrícula</a:t>
            </a:r>
            <a:r>
              <a:rPr lang="es-CL" sz="1600" dirty="0">
                <a:solidFill>
                  <a:schemeClr val="tx2"/>
                </a:solidFill>
              </a:rPr>
              <a:t>, permanecer dentro de la </a:t>
            </a:r>
            <a:r>
              <a:rPr lang="es-CL" sz="1600" b="1" dirty="0">
                <a:solidFill>
                  <a:schemeClr val="tx2"/>
                </a:solidFill>
              </a:rPr>
              <a:t>duración formal </a:t>
            </a:r>
            <a:r>
              <a:rPr lang="es-CL" sz="1600" dirty="0">
                <a:solidFill>
                  <a:schemeClr val="tx2"/>
                </a:solidFill>
              </a:rPr>
              <a:t>de la carrera y cumplir con el avance académico exigido según el beneficio. </a:t>
            </a:r>
            <a:r>
              <a:rPr lang="es-CL" sz="1600" dirty="0" smtClean="0">
                <a:solidFill>
                  <a:schemeClr val="tx2"/>
                </a:solidFill>
              </a:rPr>
              <a:t>Ver en </a:t>
            </a:r>
            <a:r>
              <a:rPr lang="es-CL" sz="1600" dirty="0" smtClean="0">
                <a:solidFill>
                  <a:schemeClr val="tx2"/>
                </a:solidFill>
                <a:hlinkClick r:id="rId3"/>
              </a:rPr>
              <a:t>www.becasycreditos.cl</a:t>
            </a:r>
            <a:r>
              <a:rPr lang="es-CL" sz="1600" dirty="0" smtClean="0">
                <a:solidFill>
                  <a:schemeClr val="tx2"/>
                </a:solidFill>
              </a:rPr>
              <a:t>.</a:t>
            </a:r>
            <a:endParaRPr lang="es-CL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dirty="0" smtClean="0">
              <a:solidFill>
                <a:schemeClr val="bg1"/>
              </a:solidFill>
            </a:endParaRPr>
          </a:p>
          <a:p>
            <a:r>
              <a:rPr lang="es-CL" sz="1600" b="1" dirty="0" smtClean="0">
                <a:solidFill>
                  <a:schemeClr val="bg1"/>
                </a:solidFill>
              </a:rPr>
              <a:t>	Renovación de becas: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L" sz="16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bg1"/>
                </a:solidFill>
              </a:rPr>
              <a:t>Aprobación del 60% de ramos inscritos el 1° año.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bg1"/>
                </a:solidFill>
              </a:rPr>
              <a:t>Aprobación del 70% de ramos inscritos desde segundo año.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tx2"/>
              </a:solidFill>
            </a:endParaRPr>
          </a:p>
          <a:p>
            <a:pPr lvl="1"/>
            <a:r>
              <a:rPr lang="es-CL" sz="1600" b="1" dirty="0" smtClean="0">
                <a:solidFill>
                  <a:schemeClr val="bg1"/>
                </a:solidFill>
              </a:rPr>
              <a:t>Renovación de FSCU: </a:t>
            </a:r>
          </a:p>
          <a:p>
            <a:pPr lvl="1"/>
            <a:endParaRPr lang="es-CL" sz="16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bg1"/>
                </a:solidFill>
              </a:rPr>
              <a:t>Aprobación del </a:t>
            </a:r>
            <a:r>
              <a:rPr lang="es-CL" sz="1600" dirty="0" smtClean="0">
                <a:solidFill>
                  <a:schemeClr val="bg1"/>
                </a:solidFill>
              </a:rPr>
              <a:t>50% </a:t>
            </a:r>
            <a:r>
              <a:rPr lang="es-CL" sz="1600" dirty="0">
                <a:solidFill>
                  <a:schemeClr val="bg1"/>
                </a:solidFill>
              </a:rPr>
              <a:t>de </a:t>
            </a:r>
            <a:r>
              <a:rPr lang="es-CL" sz="1600" dirty="0" smtClean="0">
                <a:solidFill>
                  <a:schemeClr val="bg1"/>
                </a:solidFill>
              </a:rPr>
              <a:t>las asignaturas inscritas, durante toda la carrera.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bg1"/>
                </a:solidFill>
              </a:rPr>
              <a:t>Acreditación socioeconómica en la 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bg1"/>
                </a:solidFill>
              </a:rPr>
              <a:t>El </a:t>
            </a:r>
            <a:r>
              <a:rPr lang="es-CL" sz="1600" dirty="0">
                <a:solidFill>
                  <a:schemeClr val="bg1"/>
                </a:solidFill>
              </a:rPr>
              <a:t>financiamiento puede extenderse hasta un plazo equivalente al 50% de la duración regular de la carrera.</a:t>
            </a:r>
            <a:endParaRPr lang="es-CL" sz="1600" dirty="0" smtClean="0">
              <a:solidFill>
                <a:schemeClr val="bg1"/>
              </a:solidFill>
            </a:endParaRPr>
          </a:p>
          <a:p>
            <a:pPr lvl="1"/>
            <a:endParaRPr lang="es-CL" sz="1600" dirty="0" smtClean="0">
              <a:solidFill>
                <a:schemeClr val="tx2"/>
              </a:solidFill>
            </a:endParaRPr>
          </a:p>
          <a:p>
            <a:pPr lvl="1"/>
            <a:r>
              <a:rPr lang="es-CL" sz="1600" b="1" dirty="0" smtClean="0">
                <a:solidFill>
                  <a:schemeClr val="bg1"/>
                </a:solidFill>
              </a:rPr>
              <a:t>Renovación CAE: </a:t>
            </a:r>
          </a:p>
          <a:p>
            <a:pPr lvl="1"/>
            <a:endParaRPr lang="es-CL" sz="16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bg1"/>
                </a:solidFill>
              </a:rPr>
              <a:t>Se realiza directamente en www.ingresa.cl.</a:t>
            </a:r>
            <a:endParaRPr lang="es-CL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4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209" y="-3212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374" y="2658208"/>
            <a:ext cx="807508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 smtClean="0">
                <a:solidFill>
                  <a:schemeClr val="accent1"/>
                </a:solidFill>
                <a:latin typeface="gobCL"/>
                <a:cs typeface="gobCL"/>
              </a:rPr>
              <a:t>REQUISITOS</a:t>
            </a:r>
            <a:r>
              <a:rPr lang="en-US" sz="5400" dirty="0" smtClean="0">
                <a:solidFill>
                  <a:schemeClr val="accent1"/>
                </a:solidFill>
                <a:latin typeface="gobCL"/>
                <a:cs typeface="gobCL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5400" b="1" dirty="0" smtClean="0">
                <a:solidFill>
                  <a:schemeClr val="accent1"/>
                </a:solidFill>
                <a:latin typeface="gobCL"/>
                <a:cs typeface="gobCL"/>
              </a:rPr>
              <a:t>BECAS Y CRÉDITOS </a:t>
            </a:r>
          </a:p>
        </p:txBody>
      </p:sp>
    </p:spTree>
    <p:extLst>
      <p:ext uri="{BB962C8B-B14F-4D97-AF65-F5344CB8AC3E}">
        <p14:creationId xmlns:p14="http://schemas.microsoft.com/office/powerpoint/2010/main" val="249561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54" y="-62346"/>
            <a:ext cx="2965146" cy="1888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75359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039405" y="1899520"/>
            <a:ext cx="529888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500" b="1" dirty="0" smtClean="0">
                <a:solidFill>
                  <a:schemeClr val="tx2"/>
                </a:solidFill>
              </a:rPr>
              <a:t>www.ingresa.cl </a:t>
            </a:r>
          </a:p>
          <a:p>
            <a:pPr algn="just"/>
            <a:r>
              <a:rPr lang="es-CL" sz="1500" b="1" dirty="0" smtClean="0">
                <a:solidFill>
                  <a:schemeClr val="tx2"/>
                </a:solidFill>
              </a:rPr>
              <a:t>facebook.com/</a:t>
            </a:r>
            <a:r>
              <a:rPr lang="es-CL" sz="1500" b="1" dirty="0" err="1" smtClean="0">
                <a:solidFill>
                  <a:schemeClr val="tx2"/>
                </a:solidFill>
              </a:rPr>
              <a:t>comisioningresa</a:t>
            </a:r>
            <a:endParaRPr lang="es-CL" sz="1500" b="1" dirty="0" smtClean="0">
              <a:solidFill>
                <a:schemeClr val="tx2"/>
              </a:solidFill>
            </a:endParaRPr>
          </a:p>
          <a:p>
            <a:pPr algn="just"/>
            <a:r>
              <a:rPr lang="es-CL" sz="1500" b="1" dirty="0" smtClean="0">
                <a:solidFill>
                  <a:schemeClr val="tx2"/>
                </a:solidFill>
              </a:rPr>
              <a:t>(</a:t>
            </a:r>
            <a:r>
              <a:rPr lang="es-CL" sz="1500" b="1" dirty="0">
                <a:solidFill>
                  <a:schemeClr val="tx2"/>
                </a:solidFill>
              </a:rPr>
              <a:t>2) 2592 43 97</a:t>
            </a:r>
          </a:p>
          <a:p>
            <a:pPr algn="just"/>
            <a:r>
              <a:rPr lang="es-CL" sz="1500" dirty="0" smtClean="0">
                <a:solidFill>
                  <a:schemeClr val="tx2"/>
                </a:solidFill>
              </a:rPr>
              <a:t>Requisitos, fechas y consultas de CAE</a:t>
            </a:r>
          </a:p>
          <a:p>
            <a:pPr algn="just"/>
            <a:endParaRPr lang="es-CL" sz="1500" dirty="0">
              <a:solidFill>
                <a:schemeClr val="tx2"/>
              </a:solidFill>
            </a:endParaRPr>
          </a:p>
          <a:p>
            <a:pPr algn="just"/>
            <a:r>
              <a:rPr lang="es-CL" sz="1500" b="1" dirty="0" smtClean="0">
                <a:solidFill>
                  <a:schemeClr val="tx2"/>
                </a:solidFill>
              </a:rPr>
              <a:t>www.junaeb.cl </a:t>
            </a:r>
            <a:endParaRPr lang="es-CL" sz="1500" dirty="0" smtClean="0">
              <a:solidFill>
                <a:schemeClr val="tx2"/>
              </a:solidFill>
            </a:endParaRPr>
          </a:p>
          <a:p>
            <a:pPr algn="just"/>
            <a:r>
              <a:rPr lang="es-CL" sz="1500" b="1" dirty="0" smtClean="0">
                <a:solidFill>
                  <a:schemeClr val="tx2"/>
                </a:solidFill>
              </a:rPr>
              <a:t>facebook.com/</a:t>
            </a:r>
            <a:r>
              <a:rPr lang="es-CL" sz="1500" b="1" dirty="0" err="1" smtClean="0">
                <a:solidFill>
                  <a:schemeClr val="tx2"/>
                </a:solidFill>
              </a:rPr>
              <a:t>gobiernojunaeb</a:t>
            </a:r>
            <a:endParaRPr lang="es-CL" sz="1500" b="1" dirty="0" smtClean="0">
              <a:solidFill>
                <a:schemeClr val="tx2"/>
              </a:solidFill>
            </a:endParaRPr>
          </a:p>
          <a:p>
            <a:pPr algn="just"/>
            <a:r>
              <a:rPr lang="es-CL" sz="1500" b="1" dirty="0">
                <a:solidFill>
                  <a:schemeClr val="tx2"/>
                </a:solidFill>
              </a:rPr>
              <a:t>twitter.com/</a:t>
            </a:r>
            <a:r>
              <a:rPr lang="es-CL" sz="1500" b="1" dirty="0" err="1">
                <a:solidFill>
                  <a:schemeClr val="tx2"/>
                </a:solidFill>
              </a:rPr>
              <a:t>EquipoJUNAEB</a:t>
            </a:r>
            <a:endParaRPr lang="es-CL" sz="1500" b="1" dirty="0" smtClean="0">
              <a:solidFill>
                <a:schemeClr val="tx2"/>
              </a:solidFill>
            </a:endParaRPr>
          </a:p>
          <a:p>
            <a:pPr algn="just"/>
            <a:r>
              <a:rPr lang="es-CL" sz="1500" b="1" dirty="0" smtClean="0">
                <a:solidFill>
                  <a:schemeClr val="tx2"/>
                </a:solidFill>
              </a:rPr>
              <a:t>600 6600 400</a:t>
            </a:r>
            <a:endParaRPr lang="es-CL" sz="1500" b="1" dirty="0">
              <a:solidFill>
                <a:schemeClr val="tx2"/>
              </a:solidFill>
            </a:endParaRPr>
          </a:p>
          <a:p>
            <a:pPr algn="just"/>
            <a:r>
              <a:rPr lang="es-CL" sz="1500" dirty="0" smtClean="0">
                <a:solidFill>
                  <a:schemeClr val="tx2"/>
                </a:solidFill>
              </a:rPr>
              <a:t>Requisitos, fechas y consultas de </a:t>
            </a:r>
            <a:r>
              <a:rPr lang="es-CL" sz="1500" dirty="0" err="1" smtClean="0">
                <a:solidFill>
                  <a:schemeClr val="tx2"/>
                </a:solidFill>
              </a:rPr>
              <a:t>Junaeb</a:t>
            </a:r>
            <a:endParaRPr lang="es-CL" sz="1500" dirty="0" smtClean="0">
              <a:solidFill>
                <a:schemeClr val="tx2"/>
              </a:solidFill>
            </a:endParaRPr>
          </a:p>
          <a:p>
            <a:pPr algn="just"/>
            <a:endParaRPr lang="es-CL" sz="1500" dirty="0">
              <a:solidFill>
                <a:schemeClr val="tx2"/>
              </a:solidFill>
            </a:endParaRPr>
          </a:p>
          <a:p>
            <a:pPr algn="just"/>
            <a:r>
              <a:rPr lang="es-CL" sz="1500" b="1" dirty="0" smtClean="0">
                <a:solidFill>
                  <a:schemeClr val="tx2"/>
                </a:solidFill>
              </a:rPr>
              <a:t>www.mifuturo.cl</a:t>
            </a:r>
          </a:p>
          <a:p>
            <a:pPr algn="just"/>
            <a:r>
              <a:rPr lang="es-CL" sz="1500" b="1" dirty="0" smtClean="0">
                <a:solidFill>
                  <a:schemeClr val="tx2"/>
                </a:solidFill>
              </a:rPr>
              <a:t>facebook.com/</a:t>
            </a:r>
            <a:r>
              <a:rPr lang="es-CL" sz="1500" b="1" dirty="0" err="1" smtClean="0">
                <a:solidFill>
                  <a:schemeClr val="tx2"/>
                </a:solidFill>
              </a:rPr>
              <a:t>mifuturocl</a:t>
            </a:r>
            <a:endParaRPr lang="es-CL" sz="1500" b="1" dirty="0" smtClean="0">
              <a:solidFill>
                <a:schemeClr val="tx2"/>
              </a:solidFill>
            </a:endParaRPr>
          </a:p>
          <a:p>
            <a:pPr algn="just"/>
            <a:r>
              <a:rPr lang="es-CL" sz="1500" dirty="0" smtClean="0">
                <a:solidFill>
                  <a:schemeClr val="tx2"/>
                </a:solidFill>
              </a:rPr>
              <a:t>Buscador de carreras e IES y cifras de ingreso y empleabilidad</a:t>
            </a:r>
          </a:p>
          <a:p>
            <a:pPr algn="just"/>
            <a:endParaRPr lang="es-CL" sz="1500" dirty="0">
              <a:solidFill>
                <a:schemeClr val="tx2"/>
              </a:solidFill>
            </a:endParaRPr>
          </a:p>
          <a:p>
            <a:pPr algn="just"/>
            <a:r>
              <a:rPr lang="es-CL" sz="1500" b="1" dirty="0" smtClean="0">
                <a:solidFill>
                  <a:schemeClr val="tx2"/>
                </a:solidFill>
              </a:rPr>
              <a:t>www.ayudamineduc.cl </a:t>
            </a:r>
          </a:p>
          <a:p>
            <a:pPr algn="just"/>
            <a:r>
              <a:rPr lang="es-CL" sz="1500" b="1" dirty="0" smtClean="0">
                <a:solidFill>
                  <a:schemeClr val="tx2"/>
                </a:solidFill>
              </a:rPr>
              <a:t>facebook.com/</a:t>
            </a:r>
            <a:r>
              <a:rPr lang="es-CL" sz="1500" b="1" dirty="0" err="1" smtClean="0">
                <a:solidFill>
                  <a:schemeClr val="tx2"/>
                </a:solidFill>
              </a:rPr>
              <a:t>mineduc</a:t>
            </a:r>
            <a:endParaRPr lang="es-CL" sz="1500" b="1" dirty="0" smtClean="0">
              <a:solidFill>
                <a:schemeClr val="tx2"/>
              </a:solidFill>
            </a:endParaRPr>
          </a:p>
          <a:p>
            <a:pPr algn="just"/>
            <a:r>
              <a:rPr lang="es-CL" sz="1500" b="1" dirty="0">
                <a:solidFill>
                  <a:schemeClr val="tx2"/>
                </a:solidFill>
              </a:rPr>
              <a:t>twitter.com/</a:t>
            </a:r>
            <a:r>
              <a:rPr lang="es-CL" sz="1500" b="1" dirty="0" err="1">
                <a:solidFill>
                  <a:schemeClr val="tx2"/>
                </a:solidFill>
              </a:rPr>
              <a:t>Mineduc</a:t>
            </a:r>
            <a:endParaRPr lang="es-CL" sz="1500" b="1" dirty="0" smtClean="0">
              <a:solidFill>
                <a:schemeClr val="tx2"/>
              </a:solidFill>
            </a:endParaRPr>
          </a:p>
          <a:p>
            <a:pPr algn="just"/>
            <a:r>
              <a:rPr lang="es-CL" sz="1500" b="1" dirty="0">
                <a:solidFill>
                  <a:schemeClr val="tx2"/>
                </a:solidFill>
              </a:rPr>
              <a:t>600 600 </a:t>
            </a:r>
            <a:r>
              <a:rPr lang="es-CL" sz="1500" b="1" dirty="0" smtClean="0">
                <a:solidFill>
                  <a:schemeClr val="tx2"/>
                </a:solidFill>
              </a:rPr>
              <a:t>2626</a:t>
            </a:r>
          </a:p>
          <a:p>
            <a:pPr algn="just"/>
            <a:r>
              <a:rPr lang="es-CL" sz="1500" dirty="0" smtClean="0">
                <a:solidFill>
                  <a:schemeClr val="tx2"/>
                </a:solidFill>
              </a:rPr>
              <a:t>Consultas, reclamos, denuncias y certificados gratuitos 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0" y="3166044"/>
            <a:ext cx="2744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¡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Infórmate!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039405" y="945572"/>
            <a:ext cx="4622022" cy="880912"/>
          </a:xfrm>
          <a:prstGeom prst="rect">
            <a:avLst/>
          </a:prstGeom>
          <a:solidFill>
            <a:srgbClr val="F85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700" b="1" dirty="0">
                <a:solidFill>
                  <a:schemeClr val="bg1"/>
                </a:solidFill>
              </a:rPr>
              <a:t>www.becasycreditos.cl </a:t>
            </a:r>
          </a:p>
          <a:p>
            <a:pPr algn="just"/>
            <a:r>
              <a:rPr lang="es-CL" sz="1700" b="1" dirty="0" smtClean="0">
                <a:solidFill>
                  <a:schemeClr val="bg1"/>
                </a:solidFill>
              </a:rPr>
              <a:t>facebook.com/</a:t>
            </a:r>
            <a:r>
              <a:rPr lang="es-CL" sz="1700" b="1" dirty="0" err="1" smtClean="0">
                <a:solidFill>
                  <a:schemeClr val="bg1"/>
                </a:solidFill>
              </a:rPr>
              <a:t>quierounabeca</a:t>
            </a:r>
            <a:endParaRPr lang="es-CL" sz="1700" b="1" dirty="0" smtClean="0">
              <a:solidFill>
                <a:schemeClr val="bg1"/>
              </a:solidFill>
            </a:endParaRPr>
          </a:p>
          <a:p>
            <a:pPr algn="just"/>
            <a:r>
              <a:rPr lang="es-CL" sz="1700" dirty="0" smtClean="0">
                <a:solidFill>
                  <a:schemeClr val="bg1"/>
                </a:solidFill>
              </a:rPr>
              <a:t>Requisitos</a:t>
            </a:r>
            <a:r>
              <a:rPr lang="es-CL" sz="1700" dirty="0">
                <a:solidFill>
                  <a:schemeClr val="bg1"/>
                </a:solidFill>
              </a:rPr>
              <a:t>, fechas, novedades de becas y </a:t>
            </a:r>
            <a:r>
              <a:rPr lang="es-CL" sz="1700" dirty="0" smtClean="0">
                <a:solidFill>
                  <a:schemeClr val="bg1"/>
                </a:solidFill>
              </a:rPr>
              <a:t>FSCU</a:t>
            </a:r>
            <a:endParaRPr lang="es-CL" sz="17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6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127"/>
            <a:ext cx="9144000" cy="70242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116873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gobCL"/>
                <a:cs typeface="gobCL"/>
              </a:rPr>
              <a:t>MINISTERIO DE EDUCACIÓN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gobCL"/>
                <a:cs typeface="gobCL"/>
              </a:rPr>
              <a:t>Departamento</a:t>
            </a:r>
            <a:r>
              <a:rPr lang="en-US" dirty="0">
                <a:solidFill>
                  <a:schemeClr val="bg1"/>
                </a:solidFill>
                <a:latin typeface="gobCL"/>
                <a:cs typeface="gobCL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gobCL"/>
                <a:cs typeface="gobCL"/>
              </a:rPr>
              <a:t>Financiamiento</a:t>
            </a:r>
            <a:r>
              <a:rPr lang="en-US" dirty="0">
                <a:solidFill>
                  <a:schemeClr val="bg1"/>
                </a:solidFill>
                <a:latin typeface="gobCL"/>
                <a:cs typeface="gobCL"/>
              </a:rPr>
              <a:t> Estudiantil</a:t>
            </a:r>
            <a:br>
              <a:rPr lang="en-US" dirty="0">
                <a:solidFill>
                  <a:schemeClr val="bg1"/>
                </a:solidFill>
                <a:latin typeface="gobCL"/>
                <a:cs typeface="gobCL"/>
              </a:rPr>
            </a:br>
            <a:r>
              <a:rPr lang="en-US" dirty="0" err="1">
                <a:solidFill>
                  <a:schemeClr val="bg1"/>
                </a:solidFill>
                <a:latin typeface="gobCL"/>
                <a:cs typeface="gobCL"/>
              </a:rPr>
              <a:t>División</a:t>
            </a:r>
            <a:r>
              <a:rPr lang="en-US" dirty="0">
                <a:solidFill>
                  <a:schemeClr val="bg1"/>
                </a:solidFill>
                <a:latin typeface="gobCL"/>
                <a:cs typeface="gobCL"/>
              </a:rPr>
              <a:t> de Educación Superior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gobCL"/>
                <a:cs typeface="gobCL"/>
              </a:rPr>
              <a:t>Marzo</a:t>
            </a:r>
            <a:r>
              <a:rPr lang="en-US" dirty="0" smtClean="0">
                <a:solidFill>
                  <a:schemeClr val="bg1"/>
                </a:solidFill>
                <a:latin typeface="gobCL"/>
                <a:cs typeface="gobCL"/>
              </a:rPr>
              <a:t> / 2015</a:t>
            </a:r>
            <a:endParaRPr lang="en-US" dirty="0">
              <a:solidFill>
                <a:schemeClr val="bg1"/>
              </a:solidFill>
              <a:latin typeface="gobCL"/>
              <a:cs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35791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3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166" y="433148"/>
            <a:ext cx="807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BECAS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DE ARANCEL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938" y="2556164"/>
            <a:ext cx="2576945" cy="218209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600" dirty="0">
                <a:solidFill>
                  <a:schemeClr val="tx1"/>
                </a:solidFill>
                <a:latin typeface="gobCL"/>
              </a:rPr>
              <a:t>La asignación de </a:t>
            </a:r>
            <a:r>
              <a:rPr lang="es-ES" sz="1600" b="1" dirty="0">
                <a:solidFill>
                  <a:schemeClr val="tx1"/>
                </a:solidFill>
                <a:latin typeface="gobCL"/>
              </a:rPr>
              <a:t>becas están garantizadas para el 70% de la población de menores ingresos</a:t>
            </a:r>
            <a:r>
              <a:rPr lang="es-ES" sz="1600" dirty="0">
                <a:solidFill>
                  <a:schemeClr val="tx1"/>
                </a:solidFill>
                <a:latin typeface="gobCL"/>
              </a:rPr>
              <a:t>.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283527" y="2556164"/>
            <a:ext cx="2576945" cy="218209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600" dirty="0">
                <a:solidFill>
                  <a:schemeClr val="tx1"/>
                </a:solidFill>
                <a:latin typeface="gobCL"/>
              </a:rPr>
              <a:t>Otras becas específicas, llegan al </a:t>
            </a:r>
            <a:r>
              <a:rPr lang="es-ES" sz="1600" b="1" dirty="0">
                <a:solidFill>
                  <a:schemeClr val="tx1"/>
                </a:solidFill>
                <a:latin typeface="gobCL"/>
              </a:rPr>
              <a:t>80%</a:t>
            </a:r>
            <a:r>
              <a:rPr lang="es-ES" sz="1600" dirty="0">
                <a:solidFill>
                  <a:schemeClr val="tx1"/>
                </a:solidFill>
                <a:latin typeface="gobCL"/>
              </a:rPr>
              <a:t>.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061364" y="2556164"/>
            <a:ext cx="2576945" cy="218209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600" dirty="0">
                <a:solidFill>
                  <a:schemeClr val="tx1"/>
                </a:solidFill>
                <a:latin typeface="gobCL"/>
              </a:rPr>
              <a:t>Algunas becas </a:t>
            </a:r>
            <a:r>
              <a:rPr lang="es-ES" sz="1600" b="1" dirty="0">
                <a:solidFill>
                  <a:schemeClr val="tx1"/>
                </a:solidFill>
                <a:latin typeface="gobCL"/>
              </a:rPr>
              <a:t>NO consideran requisitos socioeconómicos</a:t>
            </a:r>
            <a:r>
              <a:rPr lang="es-ES" sz="1600" dirty="0">
                <a:solidFill>
                  <a:schemeClr val="tx1"/>
                </a:solidFill>
                <a:latin typeface="gobCL"/>
              </a:rPr>
              <a:t>. </a:t>
            </a:r>
            <a:endParaRPr lang="es-CL" sz="1600" dirty="0">
              <a:solidFill>
                <a:schemeClr val="tx1"/>
              </a:solidFill>
              <a:latin typeface="gobCL"/>
            </a:endParaRPr>
          </a:p>
        </p:txBody>
      </p:sp>
      <p:pic>
        <p:nvPicPr>
          <p:cNvPr id="1026" name="Picture 2" descr="C:\Users\daniela.garces\AppData\Local\Microsoft\Windows\Temporary Internet Files\Content.IE5\NI51HOM2\Yes_check.svg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47" y="4249882"/>
            <a:ext cx="415636" cy="4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aniela.garces\AppData\Local\Microsoft\Windows\Temporary Internet Files\Content.IE5\NI51HOM2\Yes_check.svg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055" y="4249882"/>
            <a:ext cx="415636" cy="4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aniela.garces\AppData\Local\Microsoft\Windows\Temporary Internet Files\Content.IE5\NI51HOM2\Yes_check.svg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605" y="4260273"/>
            <a:ext cx="415636" cy="4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6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3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166" y="433148"/>
            <a:ext cx="807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BECAS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 DE ARANCEL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75013" y="5935310"/>
            <a:ext cx="8193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tx2"/>
                </a:solidFill>
                <a:latin typeface="gobCL"/>
              </a:rPr>
              <a:t>*</a:t>
            </a:r>
            <a:r>
              <a:rPr lang="es-ES" sz="1400" dirty="0" err="1">
                <a:solidFill>
                  <a:schemeClr val="tx2"/>
                </a:solidFill>
                <a:latin typeface="gobCL"/>
              </a:rPr>
              <a:t>U.Cruch</a:t>
            </a:r>
            <a:r>
              <a:rPr lang="es-ES" sz="1400" dirty="0">
                <a:solidFill>
                  <a:schemeClr val="tx2"/>
                </a:solidFill>
                <a:latin typeface="gobCL"/>
              </a:rPr>
              <a:t>: Universidades del Consejo de Rectores / </a:t>
            </a:r>
            <a:r>
              <a:rPr lang="es-ES" sz="1400" dirty="0" err="1">
                <a:solidFill>
                  <a:schemeClr val="tx2"/>
                </a:solidFill>
                <a:latin typeface="gobCL"/>
              </a:rPr>
              <a:t>U.Privada</a:t>
            </a:r>
            <a:r>
              <a:rPr lang="es-ES" sz="1400" dirty="0">
                <a:solidFill>
                  <a:schemeClr val="tx2"/>
                </a:solidFill>
                <a:latin typeface="gobCL"/>
              </a:rPr>
              <a:t>: Universidad Privada / IP: Instituto Profesional / CFT: Centro de Formación Técnica / FF.AA.: Institución de las Fuerzas Armadas.</a:t>
            </a:r>
            <a:endParaRPr lang="es-CL" sz="1400" dirty="0">
              <a:solidFill>
                <a:schemeClr val="tx2"/>
              </a:solidFill>
              <a:latin typeface="gobCL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7003404" y="2567538"/>
            <a:ext cx="1750644" cy="1977656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L" sz="1400" dirty="0">
                <a:solidFill>
                  <a:schemeClr val="tx2"/>
                </a:solidFill>
                <a:latin typeface="gobCL"/>
              </a:rPr>
              <a:t>La cobertura de las becas van de </a:t>
            </a:r>
            <a:r>
              <a:rPr lang="es-CL" sz="1400" b="1" dirty="0">
                <a:solidFill>
                  <a:schemeClr val="tx2"/>
                </a:solidFill>
                <a:latin typeface="gobCL"/>
              </a:rPr>
              <a:t>desde $500.000 hasta el 100% del </a:t>
            </a:r>
            <a:r>
              <a:rPr lang="es-CL" sz="1400" b="1" dirty="0" smtClean="0">
                <a:solidFill>
                  <a:schemeClr val="tx2"/>
                </a:solidFill>
                <a:latin typeface="gobCL"/>
              </a:rPr>
              <a:t>Arancel de Referencia </a:t>
            </a:r>
            <a:r>
              <a:rPr lang="es-CL" sz="1400" dirty="0" smtClean="0">
                <a:solidFill>
                  <a:schemeClr val="tx2"/>
                </a:solidFill>
                <a:latin typeface="gobCL"/>
              </a:rPr>
              <a:t>anual </a:t>
            </a:r>
            <a:r>
              <a:rPr lang="es-CL" sz="1400" dirty="0">
                <a:solidFill>
                  <a:schemeClr val="tx2"/>
                </a:solidFill>
                <a:latin typeface="gobCL"/>
              </a:rPr>
              <a:t>de la carrera. </a:t>
            </a:r>
            <a:endParaRPr lang="es-CL" sz="1400" dirty="0">
              <a:solidFill>
                <a:schemeClr val="tx2"/>
              </a:solidFill>
              <a:latin typeface="gobCL"/>
              <a:ea typeface="Calibri"/>
              <a:cs typeface="Times New Roman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578105" y="1604404"/>
            <a:ext cx="2541182" cy="180753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gobCL"/>
              </a:rPr>
              <a:t>NEM </a:t>
            </a:r>
          </a:p>
          <a:p>
            <a:pPr algn="ctr"/>
            <a:r>
              <a:rPr lang="es-CL" dirty="0">
                <a:latin typeface="gobCL"/>
              </a:rPr>
              <a:t>DESDE 5,0</a:t>
            </a:r>
          </a:p>
          <a:p>
            <a:pPr algn="ctr"/>
            <a:r>
              <a:rPr lang="es-CL" dirty="0">
                <a:latin typeface="gobCL"/>
              </a:rPr>
              <a:t>promedio 1° a 4° medio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3387799" y="1618384"/>
            <a:ext cx="1698526" cy="85900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1400" dirty="0">
                <a:latin typeface="gobCL"/>
              </a:rPr>
              <a:t>CARRERA TÉCNICA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5245089" y="1604404"/>
            <a:ext cx="1524607" cy="85900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1400" dirty="0" err="1">
                <a:latin typeface="gobCL"/>
              </a:rPr>
              <a:t>U.Cruch</a:t>
            </a:r>
            <a:r>
              <a:rPr lang="es-CL" sz="1400" dirty="0">
                <a:latin typeface="gobCL"/>
              </a:rPr>
              <a:t>, </a:t>
            </a:r>
            <a:r>
              <a:rPr lang="es-CL" sz="1400" dirty="0" err="1">
                <a:latin typeface="gobCL"/>
              </a:rPr>
              <a:t>U.Privada</a:t>
            </a:r>
            <a:r>
              <a:rPr lang="es-CL" sz="1400" dirty="0">
                <a:latin typeface="gobCL"/>
              </a:rPr>
              <a:t>, IP, CFT, FF.AA.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3387799" y="2552931"/>
            <a:ext cx="1698526" cy="85900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latin typeface="gobCL"/>
              </a:rPr>
              <a:t>PROFESIONAL 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5245090" y="2552931"/>
            <a:ext cx="1524607" cy="85900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latin typeface="gobCL"/>
              </a:rPr>
              <a:t>IP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578105" y="3739352"/>
            <a:ext cx="2541182" cy="18075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gobCL"/>
              </a:rPr>
              <a:t>PSU</a:t>
            </a:r>
            <a:r>
              <a:rPr lang="es-CL" dirty="0">
                <a:latin typeface="gobCL"/>
              </a:rPr>
              <a:t> </a:t>
            </a:r>
          </a:p>
          <a:p>
            <a:pPr algn="ctr"/>
            <a:r>
              <a:rPr lang="es-CL" dirty="0">
                <a:latin typeface="gobCL"/>
              </a:rPr>
              <a:t>DESDE 500</a:t>
            </a:r>
          </a:p>
          <a:p>
            <a:pPr algn="ctr"/>
            <a:r>
              <a:rPr lang="es-CL" dirty="0">
                <a:latin typeface="gobCL"/>
              </a:rPr>
              <a:t>promedio lenguaje y matemática 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3387799" y="3739352"/>
            <a:ext cx="1698526" cy="85900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1400" dirty="0">
                <a:latin typeface="gobCL"/>
              </a:rPr>
              <a:t>CARRERA TÉCNICA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5245088" y="3739351"/>
            <a:ext cx="1524607" cy="85900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1400" dirty="0" err="1">
                <a:latin typeface="gobCL"/>
              </a:rPr>
              <a:t>U.Cruch</a:t>
            </a:r>
            <a:r>
              <a:rPr lang="es-CL" sz="1400" dirty="0">
                <a:latin typeface="gobCL"/>
              </a:rPr>
              <a:t>, </a:t>
            </a:r>
            <a:r>
              <a:rPr lang="es-CL" sz="1400" dirty="0" err="1">
                <a:latin typeface="gobCL"/>
              </a:rPr>
              <a:t>U.Privada</a:t>
            </a:r>
            <a:r>
              <a:rPr lang="es-CL" sz="1400" dirty="0">
                <a:latin typeface="gobCL"/>
              </a:rPr>
              <a:t>, IP, CFT, FF.AA.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3403747" y="4687879"/>
            <a:ext cx="1698526" cy="85900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latin typeface="gobCL"/>
              </a:rPr>
              <a:t>PROFESIONAL 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5245090" y="4687879"/>
            <a:ext cx="1524607" cy="85900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1400" dirty="0" err="1">
                <a:latin typeface="gobCL"/>
              </a:rPr>
              <a:t>U.Cruch</a:t>
            </a:r>
            <a:r>
              <a:rPr lang="es-CL" sz="1400" dirty="0">
                <a:latin typeface="gobCL"/>
              </a:rPr>
              <a:t>, </a:t>
            </a:r>
            <a:r>
              <a:rPr lang="es-CL" sz="1400" dirty="0" err="1">
                <a:latin typeface="gobCL"/>
              </a:rPr>
              <a:t>U.Privada</a:t>
            </a:r>
            <a:r>
              <a:rPr lang="es-CL" sz="1400" dirty="0">
                <a:latin typeface="gobCL"/>
              </a:rPr>
              <a:t>, IP, FF.AA.</a:t>
            </a:r>
          </a:p>
        </p:txBody>
      </p:sp>
    </p:spTree>
    <p:extLst>
      <p:ext uri="{BB962C8B-B14F-4D97-AF65-F5344CB8AC3E}">
        <p14:creationId xmlns:p14="http://schemas.microsoft.com/office/powerpoint/2010/main" val="171209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3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166" y="433148"/>
            <a:ext cx="807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CRÉDITOS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DE ARANCEL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71318" y="2400303"/>
            <a:ext cx="2704392" cy="261850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600" dirty="0">
                <a:solidFill>
                  <a:schemeClr val="tx1"/>
                </a:solidFill>
                <a:latin typeface="gobCL"/>
              </a:rPr>
              <a:t>Los créditos son </a:t>
            </a:r>
            <a:r>
              <a:rPr lang="es-ES" sz="1600" b="1" dirty="0">
                <a:solidFill>
                  <a:schemeClr val="tx1"/>
                </a:solidFill>
                <a:latin typeface="gobCL"/>
              </a:rPr>
              <a:t>préstamos</a:t>
            </a:r>
            <a:r>
              <a:rPr lang="es-ES" sz="1600" dirty="0">
                <a:solidFill>
                  <a:schemeClr val="tx1"/>
                </a:solidFill>
                <a:latin typeface="gobCL"/>
              </a:rPr>
              <a:t> </a:t>
            </a:r>
            <a:r>
              <a:rPr lang="es-ES" sz="1600" b="1" dirty="0">
                <a:solidFill>
                  <a:schemeClr val="tx1"/>
                </a:solidFill>
                <a:latin typeface="gobCL"/>
              </a:rPr>
              <a:t>que se deben devolver</a:t>
            </a:r>
            <a:r>
              <a:rPr lang="es-ES" sz="1600" dirty="0">
                <a:solidFill>
                  <a:schemeClr val="tx1"/>
                </a:solidFill>
                <a:latin typeface="gobCL"/>
              </a:rPr>
              <a:t> tras 18 </a:t>
            </a:r>
            <a:r>
              <a:rPr lang="es-ES" sz="1600" dirty="0" err="1">
                <a:solidFill>
                  <a:schemeClr val="tx1"/>
                </a:solidFill>
                <a:latin typeface="gobCL"/>
              </a:rPr>
              <a:t>ó</a:t>
            </a:r>
            <a:r>
              <a:rPr lang="es-ES" sz="1600" dirty="0">
                <a:solidFill>
                  <a:schemeClr val="tx1"/>
                </a:solidFill>
                <a:latin typeface="gobCL"/>
              </a:rPr>
              <a:t> 24 meses luego de egresados.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249599" y="2400303"/>
            <a:ext cx="2704392" cy="261850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600" dirty="0">
                <a:solidFill>
                  <a:schemeClr val="tx1"/>
                </a:solidFill>
                <a:latin typeface="gobCL"/>
              </a:rPr>
              <a:t>La </a:t>
            </a:r>
            <a:r>
              <a:rPr lang="es-ES" sz="1600" b="1" dirty="0">
                <a:solidFill>
                  <a:schemeClr val="tx1"/>
                </a:solidFill>
                <a:latin typeface="gobCL"/>
              </a:rPr>
              <a:t>tasa de interés es del 2% anual</a:t>
            </a:r>
            <a:r>
              <a:rPr lang="es-ES" sz="1600" dirty="0">
                <a:solidFill>
                  <a:schemeClr val="tx1"/>
                </a:solidFill>
                <a:latin typeface="gobCL"/>
              </a:rPr>
              <a:t>, y el pago contingente a la renta (del 10% o 5%, según corresponda).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143112" y="2400302"/>
            <a:ext cx="2704392" cy="261850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600" dirty="0">
                <a:solidFill>
                  <a:schemeClr val="tx1"/>
                </a:solidFill>
                <a:latin typeface="gobCL"/>
              </a:rPr>
              <a:t>Durante el proceso 2014 y 2015, la Comisión Ingresa asignó </a:t>
            </a:r>
            <a:r>
              <a:rPr lang="es-ES" sz="1600" b="1" dirty="0">
                <a:solidFill>
                  <a:schemeClr val="tx1"/>
                </a:solidFill>
                <a:latin typeface="gobCL"/>
              </a:rPr>
              <a:t>CAE</a:t>
            </a:r>
            <a:r>
              <a:rPr lang="es-ES" sz="1600" dirty="0">
                <a:solidFill>
                  <a:schemeClr val="tx1"/>
                </a:solidFill>
                <a:latin typeface="gobCL"/>
              </a:rPr>
              <a:t> sin considerar el requisito socioeconómico de los </a:t>
            </a:r>
            <a:r>
              <a:rPr lang="es-ES" sz="1600" dirty="0" smtClean="0">
                <a:solidFill>
                  <a:schemeClr val="tx1"/>
                </a:solidFill>
                <a:latin typeface="gobCL"/>
              </a:rPr>
              <a:t>alumnos.</a:t>
            </a:r>
          </a:p>
          <a:p>
            <a:pPr lvl="0" algn="ctr"/>
            <a:endParaRPr lang="es-ES" sz="1600" dirty="0">
              <a:solidFill>
                <a:schemeClr val="tx1"/>
              </a:solidFill>
              <a:latin typeface="gobCL"/>
            </a:endParaRPr>
          </a:p>
          <a:p>
            <a:pPr lvl="0" algn="ctr"/>
            <a:r>
              <a:rPr lang="es-ES" sz="1600" dirty="0" smtClean="0">
                <a:solidFill>
                  <a:schemeClr val="tx1"/>
                </a:solidFill>
                <a:latin typeface="gobCL"/>
              </a:rPr>
              <a:t>El </a:t>
            </a:r>
            <a:r>
              <a:rPr lang="es-ES" sz="1600" b="1" dirty="0">
                <a:solidFill>
                  <a:schemeClr val="tx1"/>
                </a:solidFill>
                <a:latin typeface="gobCL"/>
              </a:rPr>
              <a:t>FSCU</a:t>
            </a:r>
            <a:r>
              <a:rPr lang="es-ES" sz="1600" dirty="0">
                <a:solidFill>
                  <a:schemeClr val="tx1"/>
                </a:solidFill>
                <a:latin typeface="gobCL"/>
              </a:rPr>
              <a:t> se asigna hasta el 80% de la población de menores ingresos.</a:t>
            </a:r>
            <a:endParaRPr lang="es-CL" sz="1600" dirty="0">
              <a:solidFill>
                <a:schemeClr val="tx1"/>
              </a:solidFill>
              <a:latin typeface="gobCL"/>
            </a:endParaRPr>
          </a:p>
        </p:txBody>
      </p:sp>
      <p:pic>
        <p:nvPicPr>
          <p:cNvPr id="16" name="Picture 2" descr="C:\Users\daniela.garces\AppData\Local\Microsoft\Windows\Temporary Internet Files\Content.IE5\NI51HOM2\Yes_check.svg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10" y="4520048"/>
            <a:ext cx="415636" cy="4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daniela.garces\AppData\Local\Microsoft\Windows\Temporary Internet Files\Content.IE5\NI51HOM2\Yes_check.svg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10" y="4520048"/>
            <a:ext cx="415636" cy="4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aniela.garces\AppData\Local\Microsoft\Windows\Temporary Internet Files\Content.IE5\NI51HOM2\Yes_check.svg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643" y="4530439"/>
            <a:ext cx="415636" cy="41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1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3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166" y="433148"/>
            <a:ext cx="807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CRÉDITOS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gobCL"/>
                <a:cs typeface="gobCL"/>
              </a:rPr>
              <a:t>DE ARANCEL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gobCL"/>
              <a:cs typeface="gobCL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75013" y="5935310"/>
            <a:ext cx="8193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tx2"/>
                </a:solidFill>
                <a:latin typeface="gobCL"/>
              </a:rPr>
              <a:t>*</a:t>
            </a:r>
            <a:r>
              <a:rPr lang="es-ES" sz="1400" dirty="0" err="1">
                <a:solidFill>
                  <a:schemeClr val="tx2"/>
                </a:solidFill>
                <a:latin typeface="gobCL"/>
              </a:rPr>
              <a:t>U.Cruch</a:t>
            </a:r>
            <a:r>
              <a:rPr lang="es-ES" sz="1400" dirty="0">
                <a:solidFill>
                  <a:schemeClr val="tx2"/>
                </a:solidFill>
                <a:latin typeface="gobCL"/>
              </a:rPr>
              <a:t>: Universidades del Consejo de Rectores / </a:t>
            </a:r>
            <a:r>
              <a:rPr lang="es-ES" sz="1400" dirty="0" err="1">
                <a:solidFill>
                  <a:schemeClr val="tx2"/>
                </a:solidFill>
                <a:latin typeface="gobCL"/>
              </a:rPr>
              <a:t>U.Privada</a:t>
            </a:r>
            <a:r>
              <a:rPr lang="es-ES" sz="1400" dirty="0">
                <a:solidFill>
                  <a:schemeClr val="tx2"/>
                </a:solidFill>
                <a:latin typeface="gobCL"/>
              </a:rPr>
              <a:t>: Universidad Privada / IP: Instituto Profesional / CFT: Centro de Formación Técnica / FF.AA.: Institución de las Fuerzas Armadas.</a:t>
            </a:r>
            <a:endParaRPr lang="es-CL" sz="1400" dirty="0">
              <a:solidFill>
                <a:schemeClr val="tx2"/>
              </a:solidFill>
              <a:latin typeface="gobCL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7003404" y="2477392"/>
            <a:ext cx="1750644" cy="2157948"/>
          </a:xfrm>
          <a:prstGeom prst="roundRect">
            <a:avLst/>
          </a:prstGeom>
          <a:solidFill>
            <a:schemeClr val="bg1"/>
          </a:solidFill>
          <a:ln w="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L" sz="1400" dirty="0">
                <a:solidFill>
                  <a:schemeClr val="tx2"/>
                </a:solidFill>
                <a:latin typeface="gobCL"/>
              </a:rPr>
              <a:t>Dependiendo del crédito, estos pueden llegar a financiar </a:t>
            </a:r>
            <a:r>
              <a:rPr lang="es-CL" sz="1400" b="1" dirty="0">
                <a:solidFill>
                  <a:schemeClr val="tx2"/>
                </a:solidFill>
                <a:latin typeface="gobCL"/>
              </a:rPr>
              <a:t>hasta el 100% del </a:t>
            </a:r>
            <a:r>
              <a:rPr lang="es-CL" sz="1400" b="1" dirty="0" smtClean="0">
                <a:solidFill>
                  <a:schemeClr val="tx2"/>
                </a:solidFill>
                <a:latin typeface="gobCL"/>
              </a:rPr>
              <a:t>Arancel de Referencia</a:t>
            </a:r>
            <a:r>
              <a:rPr lang="es-CL" sz="1400" dirty="0" smtClean="0">
                <a:solidFill>
                  <a:schemeClr val="tx2"/>
                </a:solidFill>
                <a:latin typeface="gobCL"/>
              </a:rPr>
              <a:t> </a:t>
            </a:r>
            <a:r>
              <a:rPr lang="es-CL" sz="1400" dirty="0">
                <a:solidFill>
                  <a:schemeClr val="tx2"/>
                </a:solidFill>
                <a:latin typeface="gobCL"/>
              </a:rPr>
              <a:t>de las carreras. </a:t>
            </a:r>
            <a:endParaRPr lang="es-CL" sz="1400" dirty="0">
              <a:solidFill>
                <a:schemeClr val="tx2"/>
              </a:solidFill>
              <a:latin typeface="gobCL"/>
              <a:ea typeface="Calibri"/>
              <a:cs typeface="Times New Roman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578105" y="1604404"/>
            <a:ext cx="2541182" cy="18075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gobCL"/>
              </a:rPr>
              <a:t>NEM</a:t>
            </a:r>
            <a:r>
              <a:rPr lang="es-CL" dirty="0">
                <a:latin typeface="gobCL"/>
              </a:rPr>
              <a:t> </a:t>
            </a:r>
          </a:p>
          <a:p>
            <a:pPr algn="ctr"/>
            <a:r>
              <a:rPr lang="es-CL" dirty="0">
                <a:latin typeface="gobCL"/>
              </a:rPr>
              <a:t>DESDE 5,27</a:t>
            </a:r>
          </a:p>
          <a:p>
            <a:pPr algn="ctr"/>
            <a:r>
              <a:rPr lang="es-CL" dirty="0">
                <a:latin typeface="gobCL"/>
              </a:rPr>
              <a:t>promedio 1° a 4° medio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3387799" y="1618384"/>
            <a:ext cx="1698526" cy="8590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1400" dirty="0">
                <a:latin typeface="gobCL"/>
              </a:rPr>
              <a:t>CARRERA TÉCNICA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5245089" y="1604404"/>
            <a:ext cx="1524607" cy="8590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1400" dirty="0">
                <a:latin typeface="gobCL"/>
              </a:rPr>
              <a:t>IP o CFT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3387799" y="2552931"/>
            <a:ext cx="1698526" cy="8590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latin typeface="gobCL"/>
              </a:rPr>
              <a:t>PROFESIONAL 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5245090" y="2552931"/>
            <a:ext cx="1524607" cy="8590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latin typeface="gobCL"/>
              </a:rPr>
              <a:t>IP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578105" y="3739352"/>
            <a:ext cx="2541182" cy="180753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gobCL"/>
              </a:rPr>
              <a:t>PSU</a:t>
            </a:r>
            <a:r>
              <a:rPr lang="es-CL" dirty="0">
                <a:latin typeface="gobCL"/>
              </a:rPr>
              <a:t> </a:t>
            </a:r>
          </a:p>
          <a:p>
            <a:pPr algn="ctr"/>
            <a:r>
              <a:rPr lang="es-CL" dirty="0">
                <a:latin typeface="gobCL"/>
              </a:rPr>
              <a:t>DESDE </a:t>
            </a:r>
            <a:r>
              <a:rPr lang="es-CL" dirty="0" smtClean="0">
                <a:latin typeface="gobCL"/>
              </a:rPr>
              <a:t>475</a:t>
            </a:r>
            <a:endParaRPr lang="es-CL" dirty="0">
              <a:latin typeface="gobCL"/>
            </a:endParaRPr>
          </a:p>
          <a:p>
            <a:pPr algn="ctr"/>
            <a:r>
              <a:rPr lang="es-CL" dirty="0">
                <a:latin typeface="gobCL"/>
              </a:rPr>
              <a:t>promedio lenguaje y matemática 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3387799" y="3739352"/>
            <a:ext cx="1698526" cy="85900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1400" dirty="0">
                <a:latin typeface="gobCL"/>
              </a:rPr>
              <a:t>CARRERA TÉCNICA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5245088" y="3739351"/>
            <a:ext cx="1524607" cy="85900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1400" dirty="0" err="1">
                <a:latin typeface="gobCL"/>
              </a:rPr>
              <a:t>U.Cruch</a:t>
            </a:r>
            <a:r>
              <a:rPr lang="es-CL" sz="1400" dirty="0">
                <a:latin typeface="gobCL"/>
              </a:rPr>
              <a:t>, </a:t>
            </a:r>
            <a:r>
              <a:rPr lang="es-CL" sz="1400" dirty="0" err="1">
                <a:latin typeface="gobCL"/>
              </a:rPr>
              <a:t>U.Privada</a:t>
            </a:r>
            <a:r>
              <a:rPr lang="es-CL" sz="1400" dirty="0">
                <a:latin typeface="gobCL"/>
              </a:rPr>
              <a:t>, IP, CFT, FF.AA.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3403747" y="4687879"/>
            <a:ext cx="1698526" cy="85900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latin typeface="gobCL"/>
              </a:rPr>
              <a:t>PROFESIONAL 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5245090" y="4687879"/>
            <a:ext cx="1524607" cy="85900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1400" dirty="0" err="1">
                <a:latin typeface="gobCL"/>
              </a:rPr>
              <a:t>U.Cruch</a:t>
            </a:r>
            <a:r>
              <a:rPr lang="es-CL" sz="1400" dirty="0">
                <a:latin typeface="gobCL"/>
              </a:rPr>
              <a:t>, </a:t>
            </a:r>
            <a:r>
              <a:rPr lang="es-CL" sz="1400" dirty="0" err="1">
                <a:latin typeface="gobCL"/>
              </a:rPr>
              <a:t>U.Privada</a:t>
            </a:r>
            <a:r>
              <a:rPr lang="es-CL" sz="1400" dirty="0">
                <a:latin typeface="gobCL"/>
              </a:rPr>
              <a:t>, IP, FF.AA.</a:t>
            </a:r>
          </a:p>
        </p:txBody>
      </p:sp>
    </p:spTree>
    <p:extLst>
      <p:ext uri="{BB962C8B-B14F-4D97-AF65-F5344CB8AC3E}">
        <p14:creationId xmlns:p14="http://schemas.microsoft.com/office/powerpoint/2010/main" val="28492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210" y="-32128"/>
            <a:ext cx="9295727" cy="689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356" y="2658208"/>
            <a:ext cx="7502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000" dirty="0" smtClean="0">
                <a:solidFill>
                  <a:schemeClr val="accent1"/>
                </a:solidFill>
                <a:latin typeface="gobCL"/>
                <a:cs typeface="gobCL"/>
              </a:rPr>
              <a:t>¿</a:t>
            </a:r>
            <a:r>
              <a:rPr lang="en-US" sz="4400" dirty="0" smtClean="0">
                <a:solidFill>
                  <a:schemeClr val="accent1"/>
                </a:solidFill>
                <a:latin typeface="gobCL"/>
                <a:cs typeface="gobCL"/>
              </a:rPr>
              <a:t>QUÉ SON LOS </a:t>
            </a:r>
            <a:r>
              <a:rPr lang="en-US" sz="5000" b="1" dirty="0" smtClean="0">
                <a:solidFill>
                  <a:schemeClr val="accent1"/>
                </a:solidFill>
                <a:latin typeface="gobCL"/>
                <a:cs typeface="gobCL"/>
              </a:rPr>
              <a:t>QUINTILES Y DECILES</a:t>
            </a:r>
            <a:r>
              <a:rPr lang="en-US" sz="5000" dirty="0" smtClean="0">
                <a:solidFill>
                  <a:schemeClr val="accent1"/>
                </a:solidFill>
                <a:latin typeface="gobCL"/>
                <a:cs typeface="gobC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577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753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72" y="829150"/>
            <a:ext cx="25665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500" dirty="0">
                <a:solidFill>
                  <a:schemeClr val="accent1">
                    <a:lumMod val="75000"/>
                  </a:schemeClr>
                </a:solidFill>
                <a:latin typeface="gobCL"/>
              </a:rPr>
              <a:t>La tabla de quintiles y deciles, divide a la población por ingresos socioeconómicos.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sz="1500" dirty="0">
              <a:solidFill>
                <a:schemeClr val="accent1">
                  <a:lumMod val="75000"/>
                </a:schemeClr>
              </a:solidFill>
              <a:latin typeface="gobC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500" dirty="0">
                <a:solidFill>
                  <a:schemeClr val="accent1">
                    <a:lumMod val="75000"/>
                  </a:schemeClr>
                </a:solidFill>
                <a:latin typeface="gobCL"/>
              </a:rPr>
              <a:t>Montos según Encuesta Casen 2011, actualizada al IPC  de Agosto 2014 (Ministerio de Desarrollo Social</a:t>
            </a:r>
            <a:r>
              <a:rPr lang="es-CL" sz="1500" dirty="0" smtClean="0">
                <a:solidFill>
                  <a:schemeClr val="accent1">
                    <a:lumMod val="75000"/>
                  </a:schemeClr>
                </a:solidFill>
                <a:latin typeface="gobCL"/>
              </a:rPr>
              <a:t>). </a:t>
            </a:r>
          </a:p>
          <a:p>
            <a:endParaRPr lang="es-CL" sz="1500" dirty="0">
              <a:solidFill>
                <a:schemeClr val="accent1">
                  <a:lumMod val="75000"/>
                </a:schemeClr>
              </a:solidFill>
              <a:latin typeface="gobC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500" dirty="0">
                <a:solidFill>
                  <a:schemeClr val="accent1">
                    <a:lumMod val="75000"/>
                  </a:schemeClr>
                </a:solidFill>
                <a:latin typeface="gobCL"/>
              </a:rPr>
              <a:t>Los </a:t>
            </a:r>
            <a:r>
              <a:rPr lang="es-CL" sz="1500" b="1" dirty="0">
                <a:solidFill>
                  <a:schemeClr val="accent1">
                    <a:lumMod val="75000"/>
                  </a:schemeClr>
                </a:solidFill>
                <a:latin typeface="gobCL"/>
              </a:rPr>
              <a:t>ingresos especificados en la tabla son per cápita </a:t>
            </a:r>
            <a:r>
              <a:rPr lang="es-CL" sz="1500" dirty="0">
                <a:solidFill>
                  <a:schemeClr val="accent1">
                    <a:lumMod val="75000"/>
                  </a:schemeClr>
                </a:solidFill>
                <a:latin typeface="gobCL"/>
              </a:rPr>
              <a:t>(por integrante).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sz="1500" dirty="0">
              <a:solidFill>
                <a:schemeClr val="accent1">
                  <a:lumMod val="75000"/>
                </a:schemeClr>
              </a:solidFill>
              <a:latin typeface="gobC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1500" b="1" dirty="0" smtClean="0">
                <a:solidFill>
                  <a:schemeClr val="accent1">
                    <a:lumMod val="75000"/>
                  </a:schemeClr>
                </a:solidFill>
                <a:latin typeface="gobCL"/>
              </a:rPr>
              <a:t>Los montos de esta tabla, varían anualmente </a:t>
            </a:r>
            <a:r>
              <a:rPr lang="es-CL" sz="1500" dirty="0" smtClean="0">
                <a:solidFill>
                  <a:schemeClr val="accent1">
                    <a:lumMod val="75000"/>
                  </a:schemeClr>
                </a:solidFill>
                <a:latin typeface="gobCL"/>
              </a:rPr>
              <a:t>y se actualiza en </a:t>
            </a:r>
            <a:r>
              <a:rPr lang="es-CL" sz="1500" b="1" u="sng" dirty="0">
                <a:solidFill>
                  <a:schemeClr val="accent1">
                    <a:lumMod val="75000"/>
                  </a:schemeClr>
                </a:solidFill>
                <a:latin typeface="gobCL"/>
              </a:rPr>
              <a:t>www.becasycreditos.cl</a:t>
            </a:r>
            <a:r>
              <a:rPr lang="es-CL" sz="1500" dirty="0">
                <a:solidFill>
                  <a:schemeClr val="accent1">
                    <a:lumMod val="75000"/>
                  </a:schemeClr>
                </a:solidFill>
                <a:latin typeface="gobCL"/>
              </a:rPr>
              <a:t> para </a:t>
            </a:r>
            <a:r>
              <a:rPr lang="es-CL" sz="1500" dirty="0" smtClean="0">
                <a:solidFill>
                  <a:schemeClr val="accent1">
                    <a:lumMod val="75000"/>
                  </a:schemeClr>
                </a:solidFill>
                <a:latin typeface="gobCL"/>
              </a:rPr>
              <a:t>cada asignación. </a:t>
            </a:r>
            <a:endParaRPr lang="es-CL" sz="1500" dirty="0">
              <a:solidFill>
                <a:schemeClr val="accent1">
                  <a:lumMod val="75000"/>
                </a:schemeClr>
              </a:solidFill>
              <a:latin typeface="gobCL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612527" y="977794"/>
            <a:ext cx="4682024" cy="4923952"/>
          </a:xfrm>
          <a:prstGeom prst="rect">
            <a:avLst/>
          </a:prstGeom>
          <a:solidFill>
            <a:schemeClr val="accent6">
              <a:lumMod val="75000"/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>
              <a:latin typeface="gobCL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846724"/>
              </p:ext>
            </p:extLst>
          </p:nvPr>
        </p:nvGraphicFramePr>
        <p:xfrm>
          <a:off x="3728896" y="1164447"/>
          <a:ext cx="4477000" cy="4559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250"/>
                <a:gridCol w="1119250"/>
                <a:gridCol w="1119250"/>
                <a:gridCol w="1119250"/>
              </a:tblGrid>
              <a:tr h="524498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solidFill>
                            <a:schemeClr val="tx1"/>
                          </a:solidFill>
                        </a:rPr>
                        <a:t>QUINTIL </a:t>
                      </a:r>
                      <a:endParaRPr lang="es-C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solidFill>
                            <a:schemeClr val="tx1"/>
                          </a:solidFill>
                        </a:rPr>
                        <a:t>DECIL </a:t>
                      </a:r>
                      <a:endParaRPr lang="es-C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solidFill>
                            <a:schemeClr val="tx1"/>
                          </a:solidFill>
                        </a:rPr>
                        <a:t>DESDE</a:t>
                      </a:r>
                      <a:endParaRPr lang="es-C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solidFill>
                            <a:schemeClr val="tx1"/>
                          </a:solidFill>
                        </a:rPr>
                        <a:t>HASTA </a:t>
                      </a:r>
                      <a:endParaRPr lang="es-C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03761">
                <a:tc rowSpan="2"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CL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CL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  <a:effectLst/>
                        </a:rPr>
                        <a:t>48.750</a:t>
                      </a:r>
                    </a:p>
                  </a:txBody>
                  <a:tcPr marL="47625" marR="47625" marT="47625" marB="47625" anchor="ctr">
                    <a:noFill/>
                  </a:tcPr>
                </a:tc>
              </a:tr>
              <a:tr h="181494">
                <a:tc vMerge="1">
                  <a:txBody>
                    <a:bodyPr/>
                    <a:lstStyle/>
                    <a:p>
                      <a:pPr algn="ctr"/>
                      <a:endParaRPr lang="es-C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CL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  <a:effectLst/>
                        </a:rPr>
                        <a:t>48.751</a:t>
                      </a:r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  <a:effectLst/>
                        </a:rPr>
                        <a:t>74.969</a:t>
                      </a:r>
                    </a:p>
                  </a:txBody>
                  <a:tcPr marL="47625" marR="47625" marT="47625" marB="47625" anchor="ctr"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CL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CL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  <a:effectLst/>
                        </a:rPr>
                        <a:t>74.970</a:t>
                      </a:r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  <a:effectLst/>
                        </a:rPr>
                        <a:t>100.709</a:t>
                      </a:r>
                    </a:p>
                  </a:txBody>
                  <a:tcPr marL="47625" marR="47625" marT="47625" marB="47625" anchor="ctr"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C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CL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  <a:effectLst/>
                        </a:rPr>
                        <a:t>100.710</a:t>
                      </a:r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  <a:effectLst/>
                        </a:rPr>
                        <a:t>125.558</a:t>
                      </a:r>
                    </a:p>
                  </a:txBody>
                  <a:tcPr marL="47625" marR="47625" marT="47625" marB="47625" anchor="ctr"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CL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CL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  <a:effectLst/>
                        </a:rPr>
                        <a:t>125.559</a:t>
                      </a:r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  <a:effectLst/>
                        </a:rPr>
                        <a:t>154.166</a:t>
                      </a:r>
                    </a:p>
                  </a:txBody>
                  <a:tcPr marL="47625" marR="47625" marT="47625" marB="47625" anchor="ctr"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C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CL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  <a:effectLst/>
                        </a:rPr>
                        <a:t>154.167</a:t>
                      </a:r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  <a:effectLst/>
                        </a:rPr>
                        <a:t>193.104</a:t>
                      </a:r>
                    </a:p>
                  </a:txBody>
                  <a:tcPr marL="47625" marR="47625" marT="47625" marB="47625" anchor="ctr"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CL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CL" sz="24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u="none" dirty="0" smtClean="0">
                          <a:solidFill>
                            <a:schemeClr val="bg1"/>
                          </a:solidFill>
                          <a:effectLst/>
                        </a:rPr>
                        <a:t>193.105</a:t>
                      </a:r>
                      <a:endParaRPr lang="es-CL" sz="2400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u="none" dirty="0" smtClean="0">
                          <a:solidFill>
                            <a:schemeClr val="bg1"/>
                          </a:solidFill>
                          <a:effectLst/>
                        </a:rPr>
                        <a:t>250.663</a:t>
                      </a:r>
                      <a:endParaRPr lang="es-CL" sz="2400" u="non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625" marR="47625" marT="47625" marB="47625" anchor="ctr"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C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CL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  <a:effectLst/>
                        </a:rPr>
                        <a:t>250.664</a:t>
                      </a:r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  <a:effectLst/>
                        </a:rPr>
                        <a:t>352.743</a:t>
                      </a:r>
                    </a:p>
                  </a:txBody>
                  <a:tcPr marL="47625" marR="47625" marT="47625" marB="47625" anchor="ctr">
                    <a:noFill/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CL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CL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  <a:effectLst/>
                        </a:rPr>
                        <a:t>352.744</a:t>
                      </a:r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  <a:effectLst/>
                        </a:rPr>
                        <a:t>611.728</a:t>
                      </a:r>
                    </a:p>
                  </a:txBody>
                  <a:tcPr marL="47625" marR="47625" marT="47625" marB="47625" anchor="ctr"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s-C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CL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  <a:effectLst/>
                        </a:rPr>
                        <a:t>611.729</a:t>
                      </a:r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</a:p>
                  </a:txBody>
                  <a:tcPr marL="47625" marR="47625" marT="47625" marB="47625" anchor="ctr">
                    <a:noFill/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3335042" y="4049486"/>
            <a:ext cx="5298320" cy="451262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>
              <a:latin typeface="gobCL"/>
            </a:endParaRPr>
          </a:p>
        </p:txBody>
      </p:sp>
    </p:spTree>
    <p:extLst>
      <p:ext uri="{BB962C8B-B14F-4D97-AF65-F5344CB8AC3E}">
        <p14:creationId xmlns:p14="http://schemas.microsoft.com/office/powerpoint/2010/main" val="215948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5978</TotalTime>
  <Words>2052</Words>
  <Application>Microsoft Office PowerPoint</Application>
  <PresentationFormat>Presentación en pantalla (4:3)</PresentationFormat>
  <Paragraphs>357</Paragraphs>
  <Slides>31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Calibri</vt:lpstr>
      <vt:lpstr>gobCL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Fran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Francisca Arevalo</dc:creator>
  <cp:lastModifiedBy>Nelson Olivares Valenzuela</cp:lastModifiedBy>
  <cp:revision>421</cp:revision>
  <cp:lastPrinted>2015-03-06T11:33:40Z</cp:lastPrinted>
  <dcterms:created xsi:type="dcterms:W3CDTF">2014-05-13T17:00:11Z</dcterms:created>
  <dcterms:modified xsi:type="dcterms:W3CDTF">2015-07-03T15:22:47Z</dcterms:modified>
</cp:coreProperties>
</file>