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6600" dirty="0" smtClean="0"/>
              <a:t>El  Discurso </a:t>
            </a:r>
            <a:r>
              <a:rPr lang="es-CL" sz="6600" dirty="0" smtClean="0"/>
              <a:t>Público II</a:t>
            </a:r>
            <a:endParaRPr lang="es-CL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es-CL" u="sng" dirty="0" smtClean="0"/>
              <a:t/>
            </a:r>
            <a:br>
              <a:rPr lang="es-CL" u="sng" dirty="0" smtClean="0"/>
            </a:br>
            <a:r>
              <a:rPr lang="es-CL" u="sng" dirty="0" smtClean="0"/>
              <a:t>Situación  </a:t>
            </a:r>
            <a:r>
              <a:rPr lang="es-CL" u="sng" dirty="0" smtClean="0"/>
              <a:t>de Enunciación 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dirty="0" smtClean="0"/>
              <a:t>E</a:t>
            </a:r>
            <a:r>
              <a:rPr lang="es-CL" b="1" dirty="0" smtClean="0"/>
              <a:t>misor: </a:t>
            </a:r>
            <a:r>
              <a:rPr lang="es-CL" dirty="0" smtClean="0"/>
              <a:t>individuo</a:t>
            </a:r>
            <a:r>
              <a:rPr lang="es-CL" b="1" dirty="0" smtClean="0"/>
              <a:t> </a:t>
            </a:r>
            <a:r>
              <a:rPr lang="es-CL" dirty="0" smtClean="0"/>
              <a:t>investido de autoridad, representatividad, competencia cognoscitiva o ética sobre asuntos de interés para la “comunidad” que se dirige a un receptor colectivo. El carácter de la </a:t>
            </a:r>
            <a:r>
              <a:rPr lang="es-CL" b="1" dirty="0" smtClean="0"/>
              <a:t>relación emisor-receptor es </a:t>
            </a:r>
            <a:r>
              <a:rPr lang="es-CL" b="1" dirty="0" err="1" smtClean="0"/>
              <a:t>jerarquica</a:t>
            </a:r>
            <a:r>
              <a:rPr lang="es-CL" b="1" dirty="0" smtClean="0"/>
              <a:t>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r>
              <a:rPr lang="es-CL" b="1" dirty="0" smtClean="0"/>
              <a:t>Tema o materia: </a:t>
            </a:r>
            <a:r>
              <a:rPr lang="es-CL" dirty="0" smtClean="0"/>
              <a:t>asuntos de importancia o relevancia grupal, colectiva, o comunitaria; materias propias de la </a:t>
            </a:r>
            <a:r>
              <a:rPr lang="es-CL" i="1" dirty="0" smtClean="0"/>
              <a:t>res publica </a:t>
            </a:r>
            <a:r>
              <a:rPr lang="es-CL" dirty="0" smtClean="0"/>
              <a:t>o “cosa pública”</a:t>
            </a:r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b="1" dirty="0" smtClean="0"/>
              <a:t>Objetivo: </a:t>
            </a:r>
            <a:r>
              <a:rPr lang="es-CL" dirty="0" smtClean="0"/>
              <a:t>comunicar una determinada concepción, visión o interpretación de temas y problemas que conciernen e importan a la vida de una colectividad para influir en ella, haciéndola tomar conciencia o reflexionar, orientándola o moviéndola a compartir visiones, metas, tomar decisiones, acuerdos, adoptar determinadas actitudes o comportamientos.</a:t>
            </a:r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b="1" dirty="0" smtClean="0"/>
              <a:t>Contexto y circunstancias de enunciación: </a:t>
            </a:r>
            <a:r>
              <a:rPr lang="es-CL" dirty="0" smtClean="0"/>
              <a:t>se debe considerar la formalidad, ritualidad que enmarca la emisión de discursos públicos; su “puesta en escena”, el nivel formal del habla, recursos verbales y no verbales que utiliza para tener alcance y eficacia colectivos.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Autofit/>
          </a:bodyPr>
          <a:lstStyle/>
          <a:p>
            <a:r>
              <a:rPr lang="es-CL" sz="3200" u="sng" dirty="0" smtClean="0"/>
              <a:t>Tipos de Discursos </a:t>
            </a:r>
            <a:endParaRPr lang="es-CL" sz="32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000" dirty="0" smtClean="0"/>
              <a:t>Según  la temática que abordan los discursos,  se pueden dividir en: </a:t>
            </a:r>
          </a:p>
          <a:p>
            <a:pPr>
              <a:buNone/>
            </a:pPr>
            <a:endParaRPr lang="es-CL" sz="2000" u="sng" dirty="0" smtClean="0"/>
          </a:p>
          <a:p>
            <a:pPr>
              <a:buNone/>
            </a:pPr>
            <a:r>
              <a:rPr lang="es-CL" sz="2000" u="sng" dirty="0" smtClean="0"/>
              <a:t>Académico</a:t>
            </a:r>
            <a:r>
              <a:rPr lang="es-CL" sz="2000" dirty="0" smtClean="0"/>
              <a:t>:  referido  a materias  literarias o  científicas, conferencias ,charlas, etc.  </a:t>
            </a:r>
          </a:p>
          <a:p>
            <a:pPr>
              <a:buNone/>
            </a:pPr>
            <a:r>
              <a:rPr lang="es-CL" sz="2000" u="sng" dirty="0" smtClean="0"/>
              <a:t>Religioso</a:t>
            </a:r>
            <a:r>
              <a:rPr lang="es-CL" sz="2000" dirty="0" smtClean="0"/>
              <a:t> : sermones , oraciones fúnebres o  responsos que se realizan  en  los 	    templos.</a:t>
            </a:r>
          </a:p>
          <a:p>
            <a:pPr>
              <a:buNone/>
            </a:pPr>
            <a:r>
              <a:rPr lang="es-CL" sz="2000" u="sng" dirty="0" smtClean="0"/>
              <a:t>Forense</a:t>
            </a:r>
            <a:r>
              <a:rPr lang="es-CL" sz="2000" dirty="0" smtClean="0"/>
              <a:t>:  discursos y  alegatos  pronunciados en  los tribunales de justicia.</a:t>
            </a:r>
          </a:p>
          <a:p>
            <a:pPr>
              <a:buNone/>
            </a:pPr>
            <a:endParaRPr lang="es-CL" sz="2000" u="sng" dirty="0" smtClean="0"/>
          </a:p>
          <a:p>
            <a:pPr>
              <a:buNone/>
            </a:pPr>
            <a:r>
              <a:rPr lang="es-CL" sz="2000" u="sng" dirty="0" smtClean="0"/>
              <a:t>Militar</a:t>
            </a:r>
            <a:r>
              <a:rPr lang="es-CL" sz="2000" dirty="0" smtClean="0"/>
              <a:t>:  arengas o  discursos breves  y  vehementes, que se dirigen a las tropas  para incitarlas a  cumplir con  su  deber.</a:t>
            </a:r>
          </a:p>
          <a:p>
            <a:pPr>
              <a:buNone/>
            </a:pPr>
            <a:r>
              <a:rPr lang="es-CL" sz="2000" dirty="0" smtClean="0"/>
              <a:t> </a:t>
            </a:r>
          </a:p>
          <a:p>
            <a:pPr>
              <a:buNone/>
            </a:pPr>
            <a:r>
              <a:rPr lang="es-CL" sz="2000" u="sng" dirty="0" smtClean="0"/>
              <a:t>Comunitario</a:t>
            </a:r>
            <a:r>
              <a:rPr lang="es-CL" sz="2000" dirty="0" smtClean="0"/>
              <a:t>: intervenciones verbales ante audiencias representativas de diferentes agrupaciones comunitarias, tales como: juntas de vecinos, centros de padres, de padres y apoderados, de estudiantes, sindicatos, agrupaciones deportivas, sociales, etc.;</a:t>
            </a:r>
          </a:p>
          <a:p>
            <a:pPr>
              <a:buNone/>
            </a:pPr>
            <a:endParaRPr lang="es-CL" sz="2000" dirty="0" smtClean="0"/>
          </a:p>
          <a:p>
            <a:pPr>
              <a:buNone/>
            </a:pPr>
            <a:endParaRPr lang="es-C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s-CL" u="sng" dirty="0" smtClean="0"/>
          </a:p>
          <a:p>
            <a:pPr>
              <a:buNone/>
            </a:pPr>
            <a:r>
              <a:rPr lang="es-CL" u="sng" dirty="0" smtClean="0"/>
              <a:t>Político</a:t>
            </a:r>
            <a:r>
              <a:rPr lang="es-CL" u="sng" dirty="0"/>
              <a:t>:</a:t>
            </a:r>
            <a:r>
              <a:rPr lang="es-CL" dirty="0"/>
              <a:t> “mensajes” o informes de autoridades públicas ante asambleas políticas o ante la </a:t>
            </a:r>
            <a:r>
              <a:rPr lang="es-CL" dirty="0" smtClean="0"/>
              <a:t>nación, </a:t>
            </a:r>
            <a:r>
              <a:rPr lang="es-CL" dirty="0"/>
              <a:t>declaraciones, propuestas de proyectos, planes de trabajo formulados por autoridades </a:t>
            </a:r>
            <a:r>
              <a:rPr lang="es-CL" dirty="0" smtClean="0"/>
              <a:t>públicas, (por </a:t>
            </a:r>
            <a:r>
              <a:rPr lang="es-CL" dirty="0"/>
              <a:t>candidatos a cargos </a:t>
            </a:r>
            <a:r>
              <a:rPr lang="es-CL" dirty="0" smtClean="0"/>
              <a:t>públicos) </a:t>
            </a:r>
            <a:r>
              <a:rPr lang="es-CL" dirty="0"/>
              <a:t>discursos de proclamación de logros en la vida </a:t>
            </a:r>
            <a:r>
              <a:rPr lang="es-CL" dirty="0" smtClean="0"/>
              <a:t>pública, etc.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r>
              <a:rPr lang="es-CL" u="sng" dirty="0"/>
              <a:t>Ceremonial o conmemorativo</a:t>
            </a:r>
            <a:r>
              <a:rPr lang="es-CL" dirty="0"/>
              <a:t>: emitidos en situaciones significativas de la vida nacional, institucional e incluso familiar o </a:t>
            </a:r>
            <a:r>
              <a:rPr lang="es-CL" dirty="0" smtClean="0"/>
              <a:t>personal.   Discursos </a:t>
            </a:r>
            <a:r>
              <a:rPr lang="es-CL" dirty="0"/>
              <a:t>de conmemoración de hechos históricos significativos, de aniversario de instituciones, de inauguración y clausura de eventos; de celebración de acontecimientos de la vida personal o </a:t>
            </a:r>
            <a:r>
              <a:rPr lang="es-CL" dirty="0" smtClean="0"/>
              <a:t>familiar (tales </a:t>
            </a:r>
            <a:r>
              <a:rPr lang="es-CL" dirty="0"/>
              <a:t>como nacimientos, bodas, funerales, cumpleaños, </a:t>
            </a:r>
            <a:r>
              <a:rPr lang="es-CL" dirty="0" smtClean="0"/>
              <a:t>graduaciones,  homenajes, </a:t>
            </a:r>
            <a:r>
              <a:rPr lang="es-CL" dirty="0"/>
              <a:t>bienvenida, despedida de personajes públicos relevantes o de personas en ocasiones </a:t>
            </a:r>
            <a:r>
              <a:rPr lang="es-CL" dirty="0" smtClean="0"/>
              <a:t>públicas)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13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Características  del  discurso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CL" dirty="0" smtClean="0"/>
              <a:t>-   Claridad  y  fluidez  </a:t>
            </a:r>
          </a:p>
          <a:p>
            <a:pPr>
              <a:buFontTx/>
              <a:buChar char="-"/>
            </a:pPr>
            <a:r>
              <a:rPr lang="es-CL" dirty="0" smtClean="0"/>
              <a:t>Utilización  de la segunda  persona verbal, para apelar  directamente  a la audiencia </a:t>
            </a:r>
          </a:p>
          <a:p>
            <a:pPr>
              <a:buFontTx/>
              <a:buChar char="-"/>
            </a:pPr>
            <a:r>
              <a:rPr lang="es-CL" dirty="0" smtClean="0"/>
              <a:t>Léxico  expresivo (abundantes  adjetivos  calificativos,  frases hechas)</a:t>
            </a:r>
          </a:p>
          <a:p>
            <a:pPr>
              <a:buFontTx/>
              <a:buChar char="-"/>
            </a:pPr>
            <a:r>
              <a:rPr lang="es-CL" dirty="0" smtClean="0"/>
              <a:t>Uso hipérboles  o  exageraciones  en  el  contenido  o la expresión </a:t>
            </a:r>
          </a:p>
          <a:p>
            <a:pPr>
              <a:buFontTx/>
              <a:buChar char="-"/>
            </a:pPr>
            <a:r>
              <a:rPr lang="es-CL" dirty="0" smtClean="0"/>
              <a:t>Redundancias  o  repeticiones, insistiendo de diversas maneras y  con  distintas palabras  en  una misma idea</a:t>
            </a:r>
          </a:p>
          <a:p>
            <a:pPr>
              <a:buFontTx/>
              <a:buChar char="-"/>
            </a:pPr>
            <a:r>
              <a:rPr lang="es-CL" dirty="0" smtClean="0"/>
              <a:t>Pregunta retórica, es decir, aquella que lleva en sí  misma  la respuesta</a:t>
            </a:r>
          </a:p>
          <a:p>
            <a:pPr>
              <a:buFontTx/>
              <a:buChar char="-"/>
            </a:pPr>
            <a:r>
              <a:rPr lang="es-CL" dirty="0" smtClean="0"/>
              <a:t>Uso  de un  argumento como  eslogan o  lema  que sintetiza la idea  que se pretende enfatizar</a:t>
            </a:r>
          </a:p>
          <a:p>
            <a:pPr>
              <a:buFontTx/>
              <a:buChar char="-"/>
            </a:pPr>
            <a:r>
              <a:rPr lang="es-CL" dirty="0" smtClean="0"/>
              <a:t>Exclamaciones que logran  emocionar  al  auditorio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Requisitos del  orador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s-CL" dirty="0" smtClean="0"/>
              <a:t>Conocimiento  acabado  y  profundo  de las  cuestiones que  va a exponer,  evitando  vaguedades o  incorrecciones</a:t>
            </a:r>
          </a:p>
          <a:p>
            <a:pPr>
              <a:buFontTx/>
              <a:buChar char="-"/>
            </a:pPr>
            <a:r>
              <a:rPr lang="es-CL" dirty="0" smtClean="0"/>
              <a:t>Expresión  convincente</a:t>
            </a:r>
          </a:p>
          <a:p>
            <a:pPr>
              <a:buFontTx/>
              <a:buChar char="-"/>
            </a:pPr>
            <a:r>
              <a:rPr lang="es-CL" dirty="0" smtClean="0"/>
              <a:t>Capacidad de memorización </a:t>
            </a:r>
          </a:p>
          <a:p>
            <a:pPr>
              <a:buFontTx/>
              <a:buChar char="-"/>
            </a:pPr>
            <a:r>
              <a:rPr lang="es-CL" dirty="0" smtClean="0"/>
              <a:t>Cuidada selección  del  léxico, para conseguir  contundencia  y  precisión </a:t>
            </a:r>
          </a:p>
          <a:p>
            <a:pPr>
              <a:buFontTx/>
              <a:buChar char="-"/>
            </a:pPr>
            <a:r>
              <a:rPr lang="es-CL" dirty="0" smtClean="0"/>
              <a:t>Sentido  práctico  para  seleccionar  argumentos  que surtan  efecto en  </a:t>
            </a:r>
            <a:r>
              <a:rPr lang="es-CL" smtClean="0"/>
              <a:t>la audiencia</a:t>
            </a:r>
            <a:endParaRPr lang="es-CL" dirty="0" smtClean="0"/>
          </a:p>
          <a:p>
            <a:pPr>
              <a:buFontTx/>
              <a:buChar char="-"/>
            </a:pPr>
            <a:r>
              <a:rPr lang="es-CL" dirty="0" smtClean="0"/>
              <a:t>Declamación  adecuada, utilizando las inflexiones de la voz, los cambios de tono y  gestos,  para reafirmar  las ideas  que se comunican 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506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El  Discurso Público II</vt:lpstr>
      <vt:lpstr> Situación  de Enunciación </vt:lpstr>
      <vt:lpstr>Tipos de Discursos </vt:lpstr>
      <vt:lpstr>Presentación de PowerPoint</vt:lpstr>
      <vt:lpstr>Características  del  discurso </vt:lpstr>
      <vt:lpstr>Requisitos del  orador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 Discurso</dc:title>
  <dc:creator>Vilma Isabel</dc:creator>
  <cp:lastModifiedBy>PROFESOR</cp:lastModifiedBy>
  <cp:revision>23</cp:revision>
  <dcterms:created xsi:type="dcterms:W3CDTF">2011-04-14T00:31:15Z</dcterms:created>
  <dcterms:modified xsi:type="dcterms:W3CDTF">2015-04-22T02:30:07Z</dcterms:modified>
</cp:coreProperties>
</file>